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6"/>
  </p:notesMasterIdLst>
  <p:sldIdLst>
    <p:sldId id="256" r:id="rId2"/>
    <p:sldId id="350" r:id="rId3"/>
    <p:sldId id="351" r:id="rId4"/>
    <p:sldId id="352" r:id="rId5"/>
    <p:sldId id="353" r:id="rId6"/>
    <p:sldId id="355" r:id="rId7"/>
    <p:sldId id="357" r:id="rId8"/>
    <p:sldId id="365" r:id="rId9"/>
    <p:sldId id="360" r:id="rId10"/>
    <p:sldId id="359" r:id="rId11"/>
    <p:sldId id="361" r:id="rId12"/>
    <p:sldId id="363" r:id="rId13"/>
    <p:sldId id="364" r:id="rId14"/>
    <p:sldId id="302"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Yekan Bakh" panose="00000500000000000000" pitchFamily="2" charset="-78"/>
      <p:regular r:id="rId23"/>
      <p:bold r:id="rId24"/>
    </p:embeddedFont>
    <p:embeddedFont>
      <p:font typeface="Yekan Bakh Light" panose="00000400000000000000" pitchFamily="2" charset="-78"/>
      <p:regular r:id="rId25"/>
    </p:embeddedFont>
  </p:embeddedFontLst>
  <p:defaultText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BB5A2D6-6B20-47F7-9B65-675515EC3EDC}">
          <p14:sldIdLst>
            <p14:sldId id="256"/>
            <p14:sldId id="350"/>
            <p14:sldId id="351"/>
            <p14:sldId id="352"/>
            <p14:sldId id="353"/>
            <p14:sldId id="355"/>
            <p14:sldId id="357"/>
            <p14:sldId id="365"/>
            <p14:sldId id="360"/>
            <p14:sldId id="359"/>
            <p14:sldId id="361"/>
            <p14:sldId id="363"/>
            <p14:sldId id="364"/>
            <p14:sldId id="30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1D1BA"/>
    <a:srgbClr val="62D4AD"/>
    <a:srgbClr val="7DD0B3"/>
    <a:srgbClr val="4FD5A8"/>
    <a:srgbClr val="4DD5A8"/>
    <a:srgbClr val="2CD79F"/>
    <a:srgbClr val="51D5A9"/>
    <a:srgbClr val="3ED6A3"/>
    <a:srgbClr val="82D2B6"/>
    <a:srgbClr val="5CD4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65981" autoAdjust="0"/>
  </p:normalViewPr>
  <p:slideViewPr>
    <p:cSldViewPr snapToGrid="0">
      <p:cViewPr varScale="1">
        <p:scale>
          <a:sx n="73" d="100"/>
          <a:sy n="73" d="100"/>
        </p:scale>
        <p:origin x="1302"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fa-I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29208B3C-F91B-4F34-908E-3012EF99366A}" type="datetimeFigureOut">
              <a:rPr lang="fa-IR" smtClean="0"/>
              <a:t>22/07/1445</a:t>
            </a:fld>
            <a:endParaRPr lang="fa-I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a-I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fa-I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A1E63499-EF1E-4904-9BCE-200F2EC303B3}" type="slidenum">
              <a:rPr lang="fa-IR" smtClean="0"/>
              <a:t>‹#›</a:t>
            </a:fld>
            <a:endParaRPr lang="fa-IR"/>
          </a:p>
        </p:txBody>
      </p:sp>
    </p:spTree>
    <p:extLst>
      <p:ext uri="{BB962C8B-B14F-4D97-AF65-F5344CB8AC3E}">
        <p14:creationId xmlns:p14="http://schemas.microsoft.com/office/powerpoint/2010/main" val="2796546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1</a:t>
            </a:fld>
            <a:endParaRPr lang="fa-IR"/>
          </a:p>
        </p:txBody>
      </p:sp>
    </p:spTree>
    <p:extLst>
      <p:ext uri="{BB962C8B-B14F-4D97-AF65-F5344CB8AC3E}">
        <p14:creationId xmlns:p14="http://schemas.microsoft.com/office/powerpoint/2010/main" val="9289267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12</a:t>
            </a:fld>
            <a:endParaRPr lang="fa-IR"/>
          </a:p>
        </p:txBody>
      </p:sp>
    </p:spTree>
    <p:extLst>
      <p:ext uri="{BB962C8B-B14F-4D97-AF65-F5344CB8AC3E}">
        <p14:creationId xmlns:p14="http://schemas.microsoft.com/office/powerpoint/2010/main" val="40812549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13</a:t>
            </a:fld>
            <a:endParaRPr lang="fa-IR"/>
          </a:p>
        </p:txBody>
      </p:sp>
    </p:spTree>
    <p:extLst>
      <p:ext uri="{BB962C8B-B14F-4D97-AF65-F5344CB8AC3E}">
        <p14:creationId xmlns:p14="http://schemas.microsoft.com/office/powerpoint/2010/main" val="3279815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4</a:t>
            </a:fld>
            <a:endParaRPr lang="fa-IR"/>
          </a:p>
        </p:txBody>
      </p:sp>
    </p:spTree>
    <p:extLst>
      <p:ext uri="{BB962C8B-B14F-4D97-AF65-F5344CB8AC3E}">
        <p14:creationId xmlns:p14="http://schemas.microsoft.com/office/powerpoint/2010/main" val="24666906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5</a:t>
            </a:fld>
            <a:endParaRPr lang="fa-IR"/>
          </a:p>
        </p:txBody>
      </p:sp>
    </p:spTree>
    <p:extLst>
      <p:ext uri="{BB962C8B-B14F-4D97-AF65-F5344CB8AC3E}">
        <p14:creationId xmlns:p14="http://schemas.microsoft.com/office/powerpoint/2010/main" val="32293597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6</a:t>
            </a:fld>
            <a:endParaRPr lang="fa-IR"/>
          </a:p>
        </p:txBody>
      </p:sp>
    </p:spTree>
    <p:extLst>
      <p:ext uri="{BB962C8B-B14F-4D97-AF65-F5344CB8AC3E}">
        <p14:creationId xmlns:p14="http://schemas.microsoft.com/office/powerpoint/2010/main" val="32956195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7</a:t>
            </a:fld>
            <a:endParaRPr lang="fa-IR"/>
          </a:p>
        </p:txBody>
      </p:sp>
    </p:spTree>
    <p:extLst>
      <p:ext uri="{BB962C8B-B14F-4D97-AF65-F5344CB8AC3E}">
        <p14:creationId xmlns:p14="http://schemas.microsoft.com/office/powerpoint/2010/main" val="2641342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8</a:t>
            </a:fld>
            <a:endParaRPr lang="fa-IR"/>
          </a:p>
        </p:txBody>
      </p:sp>
    </p:spTree>
    <p:extLst>
      <p:ext uri="{BB962C8B-B14F-4D97-AF65-F5344CB8AC3E}">
        <p14:creationId xmlns:p14="http://schemas.microsoft.com/office/powerpoint/2010/main" val="3265333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9</a:t>
            </a:fld>
            <a:endParaRPr lang="fa-IR"/>
          </a:p>
        </p:txBody>
      </p:sp>
    </p:spTree>
    <p:extLst>
      <p:ext uri="{BB962C8B-B14F-4D97-AF65-F5344CB8AC3E}">
        <p14:creationId xmlns:p14="http://schemas.microsoft.com/office/powerpoint/2010/main" val="2392637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10</a:t>
            </a:fld>
            <a:endParaRPr lang="fa-IR"/>
          </a:p>
        </p:txBody>
      </p:sp>
    </p:spTree>
    <p:extLst>
      <p:ext uri="{BB962C8B-B14F-4D97-AF65-F5344CB8AC3E}">
        <p14:creationId xmlns:p14="http://schemas.microsoft.com/office/powerpoint/2010/main" val="13532065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A1E63499-EF1E-4904-9BCE-200F2EC303B3}" type="slidenum">
              <a:rPr lang="fa-IR" smtClean="0"/>
              <a:t>11</a:t>
            </a:fld>
            <a:endParaRPr lang="fa-IR"/>
          </a:p>
        </p:txBody>
      </p:sp>
    </p:spTree>
    <p:extLst>
      <p:ext uri="{BB962C8B-B14F-4D97-AF65-F5344CB8AC3E}">
        <p14:creationId xmlns:p14="http://schemas.microsoft.com/office/powerpoint/2010/main" val="1149355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80FCD-B0EE-5B3D-ED50-C7DAD134829C}"/>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fa-IR" dirty="0"/>
          </a:p>
        </p:txBody>
      </p:sp>
      <p:sp>
        <p:nvSpPr>
          <p:cNvPr id="3" name="Subtitle 2">
            <a:extLst>
              <a:ext uri="{FF2B5EF4-FFF2-40B4-BE49-F238E27FC236}">
                <a16:creationId xmlns:a16="http://schemas.microsoft.com/office/drawing/2014/main" id="{CF0784E8-D9CB-F2CC-5E68-CE724F2300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a-IR"/>
          </a:p>
        </p:txBody>
      </p:sp>
      <p:sp>
        <p:nvSpPr>
          <p:cNvPr id="4" name="Date Placeholder 3">
            <a:extLst>
              <a:ext uri="{FF2B5EF4-FFF2-40B4-BE49-F238E27FC236}">
                <a16:creationId xmlns:a16="http://schemas.microsoft.com/office/drawing/2014/main" id="{F5B5FBC1-E11D-C58E-D3D6-5AF87C768CBF}"/>
              </a:ext>
            </a:extLst>
          </p:cNvPr>
          <p:cNvSpPr>
            <a:spLocks noGrp="1"/>
          </p:cNvSpPr>
          <p:nvPr>
            <p:ph type="dt" sz="half" idx="10"/>
          </p:nvPr>
        </p:nvSpPr>
        <p:spPr/>
        <p:txBody>
          <a:bodyPr/>
          <a:lstStyle/>
          <a:p>
            <a:fld id="{3AAF7C07-5339-448F-8C05-34B9C1AF5496}" type="datetime8">
              <a:rPr lang="fa-IR" smtClean="0"/>
              <a:t>1 فوريه 24</a:t>
            </a:fld>
            <a:endParaRPr lang="fa-IR"/>
          </a:p>
        </p:txBody>
      </p:sp>
      <p:sp>
        <p:nvSpPr>
          <p:cNvPr id="5" name="Footer Placeholder 4">
            <a:extLst>
              <a:ext uri="{FF2B5EF4-FFF2-40B4-BE49-F238E27FC236}">
                <a16:creationId xmlns:a16="http://schemas.microsoft.com/office/drawing/2014/main" id="{2364785C-F3CF-CC42-4D56-6A3FC1CA62A3}"/>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3D0845E5-7F03-E7C6-1F0E-2CC133E9A86F}"/>
              </a:ext>
            </a:extLst>
          </p:cNvPr>
          <p:cNvSpPr>
            <a:spLocks noGrp="1"/>
          </p:cNvSpPr>
          <p:nvPr>
            <p:ph type="sldNum" sz="quarter" idx="12"/>
          </p:nvPr>
        </p:nvSpPr>
        <p:spPr/>
        <p:txBody>
          <a:bodyPr/>
          <a:lstStyle>
            <a:lvl1pPr>
              <a:defRPr>
                <a:latin typeface="Calibri" panose="020F0502020204030204" pitchFamily="34" charset="0"/>
                <a:cs typeface="Calibri" panose="020F0502020204030204" pitchFamily="34" charset="0"/>
              </a:defRPr>
            </a:lvl1pPr>
          </a:lstStyle>
          <a:p>
            <a:fld id="{BA621F62-2E85-4D98-B966-238BEE474F24}" type="slidenum">
              <a:rPr lang="fa-IR" smtClean="0"/>
              <a:pPr/>
              <a:t>‹#›</a:t>
            </a:fld>
            <a:endParaRPr lang="fa-IR" dirty="0"/>
          </a:p>
        </p:txBody>
      </p:sp>
    </p:spTree>
    <p:extLst>
      <p:ext uri="{BB962C8B-B14F-4D97-AF65-F5344CB8AC3E}">
        <p14:creationId xmlns:p14="http://schemas.microsoft.com/office/powerpoint/2010/main" val="2491070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4850D-E64A-B6AF-3C25-85CC35BC9EEA}"/>
              </a:ext>
            </a:extLst>
          </p:cNvPr>
          <p:cNvSpPr>
            <a:spLocks noGrp="1"/>
          </p:cNvSpPr>
          <p:nvPr>
            <p:ph type="title"/>
          </p:nvPr>
        </p:nvSpPr>
        <p:spPr/>
        <p:txBody>
          <a:bodyPr/>
          <a:lstStyle/>
          <a:p>
            <a:r>
              <a:rPr lang="en-US"/>
              <a:t>Click to edit Master title style</a:t>
            </a:r>
            <a:endParaRPr lang="fa-IR"/>
          </a:p>
        </p:txBody>
      </p:sp>
      <p:sp>
        <p:nvSpPr>
          <p:cNvPr id="3" name="Vertical Text Placeholder 2">
            <a:extLst>
              <a:ext uri="{FF2B5EF4-FFF2-40B4-BE49-F238E27FC236}">
                <a16:creationId xmlns:a16="http://schemas.microsoft.com/office/drawing/2014/main" id="{95CA43A4-BA3F-875F-A451-62733E2BE0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D2DE156B-B94B-083F-E343-0D3662195DD4}"/>
              </a:ext>
            </a:extLst>
          </p:cNvPr>
          <p:cNvSpPr>
            <a:spLocks noGrp="1"/>
          </p:cNvSpPr>
          <p:nvPr>
            <p:ph type="dt" sz="half" idx="10"/>
          </p:nvPr>
        </p:nvSpPr>
        <p:spPr/>
        <p:txBody>
          <a:bodyPr/>
          <a:lstStyle/>
          <a:p>
            <a:fld id="{093135C5-AAD1-4854-861A-24DAEEBD9266}" type="datetime8">
              <a:rPr lang="fa-IR" smtClean="0"/>
              <a:t>1 فوريه 24</a:t>
            </a:fld>
            <a:endParaRPr lang="fa-IR"/>
          </a:p>
        </p:txBody>
      </p:sp>
      <p:sp>
        <p:nvSpPr>
          <p:cNvPr id="5" name="Footer Placeholder 4">
            <a:extLst>
              <a:ext uri="{FF2B5EF4-FFF2-40B4-BE49-F238E27FC236}">
                <a16:creationId xmlns:a16="http://schemas.microsoft.com/office/drawing/2014/main" id="{EA235F1E-82F8-E784-B8D3-BA0F73FAFC3F}"/>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18DE36E9-D166-1E8B-3C53-09315842B2A6}"/>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4163274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2CD419-C95F-9CFE-584E-00951F6D6A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a-IR"/>
          </a:p>
        </p:txBody>
      </p:sp>
      <p:sp>
        <p:nvSpPr>
          <p:cNvPr id="3" name="Vertical Text Placeholder 2">
            <a:extLst>
              <a:ext uri="{FF2B5EF4-FFF2-40B4-BE49-F238E27FC236}">
                <a16:creationId xmlns:a16="http://schemas.microsoft.com/office/drawing/2014/main" id="{901D8C0A-9E64-5176-9E31-CE15D6FBE7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95F505CF-9E60-7CCF-72F6-BB88D2448DA7}"/>
              </a:ext>
            </a:extLst>
          </p:cNvPr>
          <p:cNvSpPr>
            <a:spLocks noGrp="1"/>
          </p:cNvSpPr>
          <p:nvPr>
            <p:ph type="dt" sz="half" idx="10"/>
          </p:nvPr>
        </p:nvSpPr>
        <p:spPr/>
        <p:txBody>
          <a:bodyPr/>
          <a:lstStyle/>
          <a:p>
            <a:fld id="{6550360B-353B-4F15-80A3-F53EC2721DDA}" type="datetime8">
              <a:rPr lang="fa-IR" smtClean="0"/>
              <a:t>1 فوريه 24</a:t>
            </a:fld>
            <a:endParaRPr lang="fa-IR"/>
          </a:p>
        </p:txBody>
      </p:sp>
      <p:sp>
        <p:nvSpPr>
          <p:cNvPr id="5" name="Footer Placeholder 4">
            <a:extLst>
              <a:ext uri="{FF2B5EF4-FFF2-40B4-BE49-F238E27FC236}">
                <a16:creationId xmlns:a16="http://schemas.microsoft.com/office/drawing/2014/main" id="{41832EE7-3804-833A-B0B2-8DC764700441}"/>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7BD68246-78C2-5C64-9CC8-08C75D1A3E73}"/>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3248763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145AC-A0ED-B84B-3F2E-4ED8ADCB6890}"/>
              </a:ext>
            </a:extLst>
          </p:cNvPr>
          <p:cNvSpPr>
            <a:spLocks noGrp="1"/>
          </p:cNvSpPr>
          <p:nvPr>
            <p:ph type="title"/>
          </p:nvPr>
        </p:nvSpPr>
        <p:spPr/>
        <p:txBody>
          <a:bodyPr/>
          <a:lstStyle/>
          <a:p>
            <a:r>
              <a:rPr lang="en-US"/>
              <a:t>Click to edit Master title style</a:t>
            </a:r>
            <a:endParaRPr lang="fa-IR"/>
          </a:p>
        </p:txBody>
      </p:sp>
      <p:sp>
        <p:nvSpPr>
          <p:cNvPr id="3" name="Content Placeholder 2">
            <a:extLst>
              <a:ext uri="{FF2B5EF4-FFF2-40B4-BE49-F238E27FC236}">
                <a16:creationId xmlns:a16="http://schemas.microsoft.com/office/drawing/2014/main" id="{FEC4940E-F432-F434-9893-AB8B824EEA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66AAE377-F5E4-0245-93E3-305F60EF60C6}"/>
              </a:ext>
            </a:extLst>
          </p:cNvPr>
          <p:cNvSpPr>
            <a:spLocks noGrp="1"/>
          </p:cNvSpPr>
          <p:nvPr>
            <p:ph type="dt" sz="half" idx="10"/>
          </p:nvPr>
        </p:nvSpPr>
        <p:spPr/>
        <p:txBody>
          <a:bodyPr/>
          <a:lstStyle/>
          <a:p>
            <a:fld id="{F8C14CDB-3711-4C9D-8D56-BDAC676C16D1}" type="datetime8">
              <a:rPr lang="fa-IR" smtClean="0"/>
              <a:t>1 فوريه 24</a:t>
            </a:fld>
            <a:endParaRPr lang="fa-IR"/>
          </a:p>
        </p:txBody>
      </p:sp>
      <p:sp>
        <p:nvSpPr>
          <p:cNvPr id="5" name="Footer Placeholder 4">
            <a:extLst>
              <a:ext uri="{FF2B5EF4-FFF2-40B4-BE49-F238E27FC236}">
                <a16:creationId xmlns:a16="http://schemas.microsoft.com/office/drawing/2014/main" id="{3DD43356-FAAD-3789-A8C4-628C23A00CF4}"/>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9455E953-399E-9FCA-6D83-32A1A746E06F}"/>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2523441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76BA5-B96E-C913-A074-E3A34F6C7E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a-IR"/>
          </a:p>
        </p:txBody>
      </p:sp>
      <p:sp>
        <p:nvSpPr>
          <p:cNvPr id="3" name="Text Placeholder 2">
            <a:extLst>
              <a:ext uri="{FF2B5EF4-FFF2-40B4-BE49-F238E27FC236}">
                <a16:creationId xmlns:a16="http://schemas.microsoft.com/office/drawing/2014/main" id="{61F8E787-B4B5-B300-5BDC-E94568BED2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8594C6-0504-4088-C1B0-977091CF22C6}"/>
              </a:ext>
            </a:extLst>
          </p:cNvPr>
          <p:cNvSpPr>
            <a:spLocks noGrp="1"/>
          </p:cNvSpPr>
          <p:nvPr>
            <p:ph type="dt" sz="half" idx="10"/>
          </p:nvPr>
        </p:nvSpPr>
        <p:spPr/>
        <p:txBody>
          <a:bodyPr/>
          <a:lstStyle/>
          <a:p>
            <a:fld id="{7EEE012C-484B-4A45-97D1-F909E20EFCDA}" type="datetime8">
              <a:rPr lang="fa-IR" smtClean="0"/>
              <a:t>1 فوريه 24</a:t>
            </a:fld>
            <a:endParaRPr lang="fa-IR"/>
          </a:p>
        </p:txBody>
      </p:sp>
      <p:sp>
        <p:nvSpPr>
          <p:cNvPr id="5" name="Footer Placeholder 4">
            <a:extLst>
              <a:ext uri="{FF2B5EF4-FFF2-40B4-BE49-F238E27FC236}">
                <a16:creationId xmlns:a16="http://schemas.microsoft.com/office/drawing/2014/main" id="{A06E9FFE-03A8-26C3-5299-FB14146B5B74}"/>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83ECD769-F537-C782-9741-4FAB51C1B0F2}"/>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472082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89405-77BB-26B0-0275-DAE151778828}"/>
              </a:ext>
            </a:extLst>
          </p:cNvPr>
          <p:cNvSpPr>
            <a:spLocks noGrp="1"/>
          </p:cNvSpPr>
          <p:nvPr>
            <p:ph type="title"/>
          </p:nvPr>
        </p:nvSpPr>
        <p:spPr/>
        <p:txBody>
          <a:bodyPr/>
          <a:lstStyle/>
          <a:p>
            <a:r>
              <a:rPr lang="en-US"/>
              <a:t>Click to edit Master title style</a:t>
            </a:r>
            <a:endParaRPr lang="fa-IR"/>
          </a:p>
        </p:txBody>
      </p:sp>
      <p:sp>
        <p:nvSpPr>
          <p:cNvPr id="3" name="Content Placeholder 2">
            <a:extLst>
              <a:ext uri="{FF2B5EF4-FFF2-40B4-BE49-F238E27FC236}">
                <a16:creationId xmlns:a16="http://schemas.microsoft.com/office/drawing/2014/main" id="{3303BF0C-BAD9-7A26-006B-FA8B7A006F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Content Placeholder 3">
            <a:extLst>
              <a:ext uri="{FF2B5EF4-FFF2-40B4-BE49-F238E27FC236}">
                <a16:creationId xmlns:a16="http://schemas.microsoft.com/office/drawing/2014/main" id="{BAEE8D78-DE62-954D-74DC-1B54B4C9CB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5" name="Date Placeholder 4">
            <a:extLst>
              <a:ext uri="{FF2B5EF4-FFF2-40B4-BE49-F238E27FC236}">
                <a16:creationId xmlns:a16="http://schemas.microsoft.com/office/drawing/2014/main" id="{17B254CD-2E9D-5784-2F7B-FFCA864FAD6E}"/>
              </a:ext>
            </a:extLst>
          </p:cNvPr>
          <p:cNvSpPr>
            <a:spLocks noGrp="1"/>
          </p:cNvSpPr>
          <p:nvPr>
            <p:ph type="dt" sz="half" idx="10"/>
          </p:nvPr>
        </p:nvSpPr>
        <p:spPr/>
        <p:txBody>
          <a:bodyPr/>
          <a:lstStyle/>
          <a:p>
            <a:fld id="{A56F57CB-0611-4EED-BE06-805FD82C78CE}" type="datetime8">
              <a:rPr lang="fa-IR" smtClean="0"/>
              <a:t>1 فوريه 24</a:t>
            </a:fld>
            <a:endParaRPr lang="fa-IR"/>
          </a:p>
        </p:txBody>
      </p:sp>
      <p:sp>
        <p:nvSpPr>
          <p:cNvPr id="6" name="Footer Placeholder 5">
            <a:extLst>
              <a:ext uri="{FF2B5EF4-FFF2-40B4-BE49-F238E27FC236}">
                <a16:creationId xmlns:a16="http://schemas.microsoft.com/office/drawing/2014/main" id="{E4253CB0-4B84-3BF6-4831-06FC916EAD91}"/>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B05226FB-3B48-DE47-6BF3-0C65F812F89B}"/>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1436747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B2F25-F404-891C-4147-D5747C793CAD}"/>
              </a:ext>
            </a:extLst>
          </p:cNvPr>
          <p:cNvSpPr>
            <a:spLocks noGrp="1"/>
          </p:cNvSpPr>
          <p:nvPr>
            <p:ph type="title"/>
          </p:nvPr>
        </p:nvSpPr>
        <p:spPr>
          <a:xfrm>
            <a:off x="839788" y="365125"/>
            <a:ext cx="10515600" cy="1325563"/>
          </a:xfrm>
        </p:spPr>
        <p:txBody>
          <a:bodyPr/>
          <a:lstStyle/>
          <a:p>
            <a:r>
              <a:rPr lang="en-US"/>
              <a:t>Click to edit Master title style</a:t>
            </a:r>
            <a:endParaRPr lang="fa-IR"/>
          </a:p>
        </p:txBody>
      </p:sp>
      <p:sp>
        <p:nvSpPr>
          <p:cNvPr id="3" name="Text Placeholder 2">
            <a:extLst>
              <a:ext uri="{FF2B5EF4-FFF2-40B4-BE49-F238E27FC236}">
                <a16:creationId xmlns:a16="http://schemas.microsoft.com/office/drawing/2014/main" id="{FCC94DB3-F596-BBB6-4FC5-F40DAE7E3B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2AE1759-DAE4-0381-DF08-5D55A78E1E0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5" name="Text Placeholder 4">
            <a:extLst>
              <a:ext uri="{FF2B5EF4-FFF2-40B4-BE49-F238E27FC236}">
                <a16:creationId xmlns:a16="http://schemas.microsoft.com/office/drawing/2014/main" id="{14A91C14-9D9F-FA6D-B120-80D015FDBA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EA3828-03D2-C977-048C-E204FA27B8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7" name="Date Placeholder 6">
            <a:extLst>
              <a:ext uri="{FF2B5EF4-FFF2-40B4-BE49-F238E27FC236}">
                <a16:creationId xmlns:a16="http://schemas.microsoft.com/office/drawing/2014/main" id="{CF9647E5-9433-6F06-DDCC-4439ACA8A24E}"/>
              </a:ext>
            </a:extLst>
          </p:cNvPr>
          <p:cNvSpPr>
            <a:spLocks noGrp="1"/>
          </p:cNvSpPr>
          <p:nvPr>
            <p:ph type="dt" sz="half" idx="10"/>
          </p:nvPr>
        </p:nvSpPr>
        <p:spPr/>
        <p:txBody>
          <a:bodyPr/>
          <a:lstStyle/>
          <a:p>
            <a:fld id="{F7B2D2B5-9643-4456-88C0-E96A015E9A7E}" type="datetime8">
              <a:rPr lang="fa-IR" smtClean="0"/>
              <a:t>1 فوريه 24</a:t>
            </a:fld>
            <a:endParaRPr lang="fa-IR"/>
          </a:p>
        </p:txBody>
      </p:sp>
      <p:sp>
        <p:nvSpPr>
          <p:cNvPr id="8" name="Footer Placeholder 7">
            <a:extLst>
              <a:ext uri="{FF2B5EF4-FFF2-40B4-BE49-F238E27FC236}">
                <a16:creationId xmlns:a16="http://schemas.microsoft.com/office/drawing/2014/main" id="{A6DF6FA6-85FF-280F-A2E8-F366E61C61FD}"/>
              </a:ext>
            </a:extLst>
          </p:cNvPr>
          <p:cNvSpPr>
            <a:spLocks noGrp="1"/>
          </p:cNvSpPr>
          <p:nvPr>
            <p:ph type="ftr" sz="quarter" idx="11"/>
          </p:nvPr>
        </p:nvSpPr>
        <p:spPr/>
        <p:txBody>
          <a:bodyPr/>
          <a:lstStyle/>
          <a:p>
            <a:endParaRPr lang="fa-IR"/>
          </a:p>
        </p:txBody>
      </p:sp>
      <p:sp>
        <p:nvSpPr>
          <p:cNvPr id="9" name="Slide Number Placeholder 8">
            <a:extLst>
              <a:ext uri="{FF2B5EF4-FFF2-40B4-BE49-F238E27FC236}">
                <a16:creationId xmlns:a16="http://schemas.microsoft.com/office/drawing/2014/main" id="{AB362A3B-D501-68EE-0BC7-703717F81BDE}"/>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3267720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C1A59-4D9B-C8DF-D9BF-315455DDCEA1}"/>
              </a:ext>
            </a:extLst>
          </p:cNvPr>
          <p:cNvSpPr>
            <a:spLocks noGrp="1"/>
          </p:cNvSpPr>
          <p:nvPr>
            <p:ph type="title"/>
          </p:nvPr>
        </p:nvSpPr>
        <p:spPr/>
        <p:txBody>
          <a:bodyPr/>
          <a:lstStyle/>
          <a:p>
            <a:r>
              <a:rPr lang="en-US"/>
              <a:t>Click to edit Master title style</a:t>
            </a:r>
            <a:endParaRPr lang="fa-IR"/>
          </a:p>
        </p:txBody>
      </p:sp>
      <p:sp>
        <p:nvSpPr>
          <p:cNvPr id="3" name="Date Placeholder 2">
            <a:extLst>
              <a:ext uri="{FF2B5EF4-FFF2-40B4-BE49-F238E27FC236}">
                <a16:creationId xmlns:a16="http://schemas.microsoft.com/office/drawing/2014/main" id="{7D83EBE2-DF75-F176-A9D1-AED928B31311}"/>
              </a:ext>
            </a:extLst>
          </p:cNvPr>
          <p:cNvSpPr>
            <a:spLocks noGrp="1"/>
          </p:cNvSpPr>
          <p:nvPr>
            <p:ph type="dt" sz="half" idx="10"/>
          </p:nvPr>
        </p:nvSpPr>
        <p:spPr/>
        <p:txBody>
          <a:bodyPr/>
          <a:lstStyle/>
          <a:p>
            <a:fld id="{1504ACE3-6971-436B-BF49-9A91CB4913D9}" type="datetime8">
              <a:rPr lang="fa-IR" smtClean="0"/>
              <a:t>1 فوريه 24</a:t>
            </a:fld>
            <a:endParaRPr lang="fa-IR"/>
          </a:p>
        </p:txBody>
      </p:sp>
      <p:sp>
        <p:nvSpPr>
          <p:cNvPr id="4" name="Footer Placeholder 3">
            <a:extLst>
              <a:ext uri="{FF2B5EF4-FFF2-40B4-BE49-F238E27FC236}">
                <a16:creationId xmlns:a16="http://schemas.microsoft.com/office/drawing/2014/main" id="{F6BC7C79-60DA-12BE-DEF6-48E16ED3BEB6}"/>
              </a:ext>
            </a:extLst>
          </p:cNvPr>
          <p:cNvSpPr>
            <a:spLocks noGrp="1"/>
          </p:cNvSpPr>
          <p:nvPr>
            <p:ph type="ftr" sz="quarter" idx="11"/>
          </p:nvPr>
        </p:nvSpPr>
        <p:spPr/>
        <p:txBody>
          <a:bodyPr/>
          <a:lstStyle/>
          <a:p>
            <a:endParaRPr lang="fa-IR"/>
          </a:p>
        </p:txBody>
      </p:sp>
      <p:sp>
        <p:nvSpPr>
          <p:cNvPr id="5" name="Slide Number Placeholder 4">
            <a:extLst>
              <a:ext uri="{FF2B5EF4-FFF2-40B4-BE49-F238E27FC236}">
                <a16:creationId xmlns:a16="http://schemas.microsoft.com/office/drawing/2014/main" id="{F06C2418-827D-1C0D-BE9F-AAC0281DDD11}"/>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1031228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600926-0C3F-93B4-B4A7-D4DB40B540A0}"/>
              </a:ext>
            </a:extLst>
          </p:cNvPr>
          <p:cNvSpPr>
            <a:spLocks noGrp="1"/>
          </p:cNvSpPr>
          <p:nvPr>
            <p:ph type="dt" sz="half" idx="10"/>
          </p:nvPr>
        </p:nvSpPr>
        <p:spPr/>
        <p:txBody>
          <a:bodyPr/>
          <a:lstStyle/>
          <a:p>
            <a:fld id="{6BABB153-E85C-4503-A4BB-9C5AEF4896EA}" type="datetime8">
              <a:rPr lang="fa-IR" smtClean="0"/>
              <a:t>1 فوريه 24</a:t>
            </a:fld>
            <a:endParaRPr lang="fa-IR"/>
          </a:p>
        </p:txBody>
      </p:sp>
      <p:sp>
        <p:nvSpPr>
          <p:cNvPr id="3" name="Footer Placeholder 2">
            <a:extLst>
              <a:ext uri="{FF2B5EF4-FFF2-40B4-BE49-F238E27FC236}">
                <a16:creationId xmlns:a16="http://schemas.microsoft.com/office/drawing/2014/main" id="{4CB04975-EC0E-B1AD-03B7-B13AB6281321}"/>
              </a:ext>
            </a:extLst>
          </p:cNvPr>
          <p:cNvSpPr>
            <a:spLocks noGrp="1"/>
          </p:cNvSpPr>
          <p:nvPr>
            <p:ph type="ftr" sz="quarter" idx="11"/>
          </p:nvPr>
        </p:nvSpPr>
        <p:spPr/>
        <p:txBody>
          <a:bodyPr/>
          <a:lstStyle/>
          <a:p>
            <a:endParaRPr lang="fa-IR"/>
          </a:p>
        </p:txBody>
      </p:sp>
      <p:sp>
        <p:nvSpPr>
          <p:cNvPr id="4" name="Slide Number Placeholder 3">
            <a:extLst>
              <a:ext uri="{FF2B5EF4-FFF2-40B4-BE49-F238E27FC236}">
                <a16:creationId xmlns:a16="http://schemas.microsoft.com/office/drawing/2014/main" id="{6E27EBDC-10BC-A678-7EC9-1CE72BE29355}"/>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4066171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D1962-37B0-3B3A-534C-FBBB9119F2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a-IR"/>
          </a:p>
        </p:txBody>
      </p:sp>
      <p:sp>
        <p:nvSpPr>
          <p:cNvPr id="3" name="Content Placeholder 2">
            <a:extLst>
              <a:ext uri="{FF2B5EF4-FFF2-40B4-BE49-F238E27FC236}">
                <a16:creationId xmlns:a16="http://schemas.microsoft.com/office/drawing/2014/main" id="{0D3F99E9-6EEA-A3C7-1A54-9B8DA56AB3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Text Placeholder 3">
            <a:extLst>
              <a:ext uri="{FF2B5EF4-FFF2-40B4-BE49-F238E27FC236}">
                <a16:creationId xmlns:a16="http://schemas.microsoft.com/office/drawing/2014/main" id="{AFB5B87F-CB0C-36A2-4E6B-03CA66C229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4F8139-2579-6878-BD62-EF0FE551171F}"/>
              </a:ext>
            </a:extLst>
          </p:cNvPr>
          <p:cNvSpPr>
            <a:spLocks noGrp="1"/>
          </p:cNvSpPr>
          <p:nvPr>
            <p:ph type="dt" sz="half" idx="10"/>
          </p:nvPr>
        </p:nvSpPr>
        <p:spPr/>
        <p:txBody>
          <a:bodyPr/>
          <a:lstStyle/>
          <a:p>
            <a:fld id="{A26F2517-FEB5-41B5-8801-0C194B588A0E}" type="datetime8">
              <a:rPr lang="fa-IR" smtClean="0"/>
              <a:t>1 فوريه 24</a:t>
            </a:fld>
            <a:endParaRPr lang="fa-IR"/>
          </a:p>
        </p:txBody>
      </p:sp>
      <p:sp>
        <p:nvSpPr>
          <p:cNvPr id="6" name="Footer Placeholder 5">
            <a:extLst>
              <a:ext uri="{FF2B5EF4-FFF2-40B4-BE49-F238E27FC236}">
                <a16:creationId xmlns:a16="http://schemas.microsoft.com/office/drawing/2014/main" id="{8394A342-E75E-F66A-17B1-5F5B2D1DEED2}"/>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0E657E5F-84F5-603E-7E96-BA2DF309E1B6}"/>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2803937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8EFCF-37C9-3983-BCFD-5AB421EBAF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a-IR"/>
          </a:p>
        </p:txBody>
      </p:sp>
      <p:sp>
        <p:nvSpPr>
          <p:cNvPr id="3" name="Picture Placeholder 2">
            <a:extLst>
              <a:ext uri="{FF2B5EF4-FFF2-40B4-BE49-F238E27FC236}">
                <a16:creationId xmlns:a16="http://schemas.microsoft.com/office/drawing/2014/main" id="{FBF1BA39-748A-C56E-56CD-1775D77056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a-IR"/>
          </a:p>
        </p:txBody>
      </p:sp>
      <p:sp>
        <p:nvSpPr>
          <p:cNvPr id="4" name="Text Placeholder 3">
            <a:extLst>
              <a:ext uri="{FF2B5EF4-FFF2-40B4-BE49-F238E27FC236}">
                <a16:creationId xmlns:a16="http://schemas.microsoft.com/office/drawing/2014/main" id="{D021D201-6498-C1BF-0B04-19925C75A3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D22AD9-6B52-6AF1-1F0C-97730D5DA4CD}"/>
              </a:ext>
            </a:extLst>
          </p:cNvPr>
          <p:cNvSpPr>
            <a:spLocks noGrp="1"/>
          </p:cNvSpPr>
          <p:nvPr>
            <p:ph type="dt" sz="half" idx="10"/>
          </p:nvPr>
        </p:nvSpPr>
        <p:spPr/>
        <p:txBody>
          <a:bodyPr/>
          <a:lstStyle/>
          <a:p>
            <a:fld id="{5F1AF9E3-702A-4796-8319-BED1F7558D5C}" type="datetime8">
              <a:rPr lang="fa-IR" smtClean="0"/>
              <a:t>1 فوريه 24</a:t>
            </a:fld>
            <a:endParaRPr lang="fa-IR"/>
          </a:p>
        </p:txBody>
      </p:sp>
      <p:sp>
        <p:nvSpPr>
          <p:cNvPr id="6" name="Footer Placeholder 5">
            <a:extLst>
              <a:ext uri="{FF2B5EF4-FFF2-40B4-BE49-F238E27FC236}">
                <a16:creationId xmlns:a16="http://schemas.microsoft.com/office/drawing/2014/main" id="{3FBA24A7-BE22-686D-DE95-3AD1392CA8AD}"/>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FECCCCD8-DF12-19C5-A20E-BF3B26E6E7D7}"/>
              </a:ext>
            </a:extLst>
          </p:cNvPr>
          <p:cNvSpPr>
            <a:spLocks noGrp="1"/>
          </p:cNvSpPr>
          <p:nvPr>
            <p:ph type="sldNum" sz="quarter" idx="12"/>
          </p:nvPr>
        </p:nvSpPr>
        <p:spPr/>
        <p:txBody>
          <a:bodyPr/>
          <a:lstStyle/>
          <a:p>
            <a:fld id="{BA621F62-2E85-4D98-B966-238BEE474F24}" type="slidenum">
              <a:rPr lang="fa-IR" smtClean="0"/>
              <a:t>‹#›</a:t>
            </a:fld>
            <a:endParaRPr lang="fa-IR"/>
          </a:p>
        </p:txBody>
      </p:sp>
    </p:spTree>
    <p:extLst>
      <p:ext uri="{BB962C8B-B14F-4D97-AF65-F5344CB8AC3E}">
        <p14:creationId xmlns:p14="http://schemas.microsoft.com/office/powerpoint/2010/main" val="3397005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CF43B6-BBBC-FACC-CBC0-9AA0AC515A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a-IR"/>
          </a:p>
        </p:txBody>
      </p:sp>
      <p:sp>
        <p:nvSpPr>
          <p:cNvPr id="3" name="Text Placeholder 2">
            <a:extLst>
              <a:ext uri="{FF2B5EF4-FFF2-40B4-BE49-F238E27FC236}">
                <a16:creationId xmlns:a16="http://schemas.microsoft.com/office/drawing/2014/main" id="{D452A696-6675-7C70-1012-C11EC95B95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8957D7A0-F50C-5859-C38E-18E77A73CF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B9EBD7-48E0-47BE-B2F0-AA97E79B1284}" type="datetime8">
              <a:rPr lang="fa-IR" smtClean="0"/>
              <a:t>1 فوريه 24</a:t>
            </a:fld>
            <a:endParaRPr lang="fa-IR"/>
          </a:p>
        </p:txBody>
      </p:sp>
      <p:sp>
        <p:nvSpPr>
          <p:cNvPr id="5" name="Footer Placeholder 4">
            <a:extLst>
              <a:ext uri="{FF2B5EF4-FFF2-40B4-BE49-F238E27FC236}">
                <a16:creationId xmlns:a16="http://schemas.microsoft.com/office/drawing/2014/main" id="{DAEEDECA-4794-193A-5259-A8D172DFEE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a-IR"/>
          </a:p>
        </p:txBody>
      </p:sp>
      <p:sp>
        <p:nvSpPr>
          <p:cNvPr id="6" name="Slide Number Placeholder 5">
            <a:extLst>
              <a:ext uri="{FF2B5EF4-FFF2-40B4-BE49-F238E27FC236}">
                <a16:creationId xmlns:a16="http://schemas.microsoft.com/office/drawing/2014/main" id="{DACA7EDC-50A8-835C-CCFA-BCFC1B1089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Calibri" panose="020F0502020204030204" pitchFamily="34" charset="0"/>
                <a:cs typeface="Calibri" panose="020F0502020204030204" pitchFamily="34" charset="0"/>
              </a:defRPr>
            </a:lvl1pPr>
          </a:lstStyle>
          <a:p>
            <a:fld id="{BA621F62-2E85-4D98-B966-238BEE474F24}" type="slidenum">
              <a:rPr lang="fa-IR" smtClean="0"/>
              <a:pPr/>
              <a:t>‹#›</a:t>
            </a:fld>
            <a:endParaRPr lang="fa-IR"/>
          </a:p>
        </p:txBody>
      </p:sp>
    </p:spTree>
    <p:extLst>
      <p:ext uri="{BB962C8B-B14F-4D97-AF65-F5344CB8AC3E}">
        <p14:creationId xmlns:p14="http://schemas.microsoft.com/office/powerpoint/2010/main" val="19961681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CAEA320B-17A2-93BE-E31B-7C94B4F04A32}"/>
              </a:ext>
            </a:extLst>
          </p:cNvPr>
          <p:cNvSpPr txBox="1"/>
          <p:nvPr/>
        </p:nvSpPr>
        <p:spPr>
          <a:xfrm>
            <a:off x="1682510" y="1061844"/>
            <a:ext cx="8826979" cy="523220"/>
          </a:xfrm>
          <a:prstGeom prst="rect">
            <a:avLst/>
          </a:prstGeom>
          <a:noFill/>
        </p:spPr>
        <p:txBody>
          <a:bodyPr wrap="square" rtlCol="1">
            <a:spAutoFit/>
          </a:bodyPr>
          <a:lstStyle/>
          <a:p>
            <a:pPr algn="ctr"/>
            <a:r>
              <a:rPr lang="en-US" sz="2800" b="1" dirty="0">
                <a:latin typeface="Yekan Bakh" panose="00000500000000000000" pitchFamily="2" charset="-78"/>
                <a:cs typeface="Yekan Bakh" panose="00000500000000000000" pitchFamily="2" charset="-78"/>
              </a:rPr>
              <a:t>LLM Powered Book Search System</a:t>
            </a:r>
            <a:endParaRPr lang="fa-IR" sz="2800" b="1" dirty="0">
              <a:latin typeface="Yekan Bakh" panose="00000500000000000000" pitchFamily="2" charset="-78"/>
              <a:cs typeface="Yekan Bakh" panose="00000500000000000000" pitchFamily="2" charset="-78"/>
            </a:endParaRPr>
          </a:p>
        </p:txBody>
      </p:sp>
      <p:grpSp>
        <p:nvGrpSpPr>
          <p:cNvPr id="2" name="Group 1">
            <a:extLst>
              <a:ext uri="{FF2B5EF4-FFF2-40B4-BE49-F238E27FC236}">
                <a16:creationId xmlns:a16="http://schemas.microsoft.com/office/drawing/2014/main" id="{B2FE3855-A0F4-4260-8A96-E0AD54ADEF22}"/>
              </a:ext>
            </a:extLst>
          </p:cNvPr>
          <p:cNvGrpSpPr/>
          <p:nvPr/>
        </p:nvGrpSpPr>
        <p:grpSpPr>
          <a:xfrm>
            <a:off x="2821189" y="2464280"/>
            <a:ext cx="6847499" cy="369332"/>
            <a:chOff x="2551262" y="2464280"/>
            <a:chExt cx="6847499" cy="369332"/>
          </a:xfrm>
        </p:grpSpPr>
        <p:sp>
          <p:nvSpPr>
            <p:cNvPr id="12" name="TextBox 11">
              <a:extLst>
                <a:ext uri="{FF2B5EF4-FFF2-40B4-BE49-F238E27FC236}">
                  <a16:creationId xmlns:a16="http://schemas.microsoft.com/office/drawing/2014/main" id="{704249CC-013E-7E9C-CC25-F5D65F7CE1A7}"/>
                </a:ext>
              </a:extLst>
            </p:cNvPr>
            <p:cNvSpPr txBox="1"/>
            <p:nvPr/>
          </p:nvSpPr>
          <p:spPr>
            <a:xfrm>
              <a:off x="2551262" y="2464280"/>
              <a:ext cx="2141507" cy="369332"/>
            </a:xfrm>
            <a:prstGeom prst="rect">
              <a:avLst/>
            </a:prstGeom>
            <a:noFill/>
          </p:spPr>
          <p:txBody>
            <a:bodyPr wrap="square" rtlCol="1">
              <a:spAutoFit/>
            </a:bodyPr>
            <a:lstStyle/>
            <a:p>
              <a:r>
                <a:rPr lang="en-US" b="1" dirty="0">
                  <a:latin typeface="Yekan Bakh" panose="00000500000000000000" pitchFamily="2" charset="-78"/>
                  <a:cs typeface="Yekan Bakh" panose="00000500000000000000" pitchFamily="2" charset="-78"/>
                </a:rPr>
                <a:t>Course</a:t>
              </a:r>
              <a:endParaRPr lang="fa-IR" b="1" dirty="0">
                <a:latin typeface="Yekan Bakh" panose="00000500000000000000" pitchFamily="2" charset="-78"/>
                <a:cs typeface="Yekan Bakh" panose="00000500000000000000" pitchFamily="2" charset="-78"/>
              </a:endParaRPr>
            </a:p>
          </p:txBody>
        </p:sp>
        <p:sp>
          <p:nvSpPr>
            <p:cNvPr id="13" name="TextBox 12">
              <a:extLst>
                <a:ext uri="{FF2B5EF4-FFF2-40B4-BE49-F238E27FC236}">
                  <a16:creationId xmlns:a16="http://schemas.microsoft.com/office/drawing/2014/main" id="{A977E5AF-FF3D-FFBE-4636-65590655C692}"/>
                </a:ext>
              </a:extLst>
            </p:cNvPr>
            <p:cNvSpPr txBox="1"/>
            <p:nvPr/>
          </p:nvSpPr>
          <p:spPr>
            <a:xfrm>
              <a:off x="6262777" y="2464280"/>
              <a:ext cx="3135984" cy="369332"/>
            </a:xfrm>
            <a:prstGeom prst="rect">
              <a:avLst/>
            </a:prstGeom>
            <a:noFill/>
          </p:spPr>
          <p:txBody>
            <a:bodyPr wrap="square" rtlCol="1">
              <a:spAutoFit/>
            </a:bodyPr>
            <a:lstStyle/>
            <a:p>
              <a:r>
                <a:rPr lang="en-US" dirty="0">
                  <a:latin typeface="Yekan Bakh" panose="00000500000000000000" pitchFamily="2" charset="-78"/>
                  <a:cs typeface="Yekan Bakh" panose="00000500000000000000" pitchFamily="2" charset="-78"/>
                </a:rPr>
                <a:t>Foundational Models in NLP</a:t>
              </a:r>
              <a:endParaRPr lang="fa-IR" dirty="0">
                <a:latin typeface="Yekan Bakh" panose="00000500000000000000" pitchFamily="2" charset="-78"/>
                <a:cs typeface="Yekan Bakh" panose="00000500000000000000" pitchFamily="2" charset="-78"/>
              </a:endParaRPr>
            </a:p>
          </p:txBody>
        </p:sp>
      </p:grpSp>
      <p:grpSp>
        <p:nvGrpSpPr>
          <p:cNvPr id="3" name="Group 2">
            <a:extLst>
              <a:ext uri="{FF2B5EF4-FFF2-40B4-BE49-F238E27FC236}">
                <a16:creationId xmlns:a16="http://schemas.microsoft.com/office/drawing/2014/main" id="{72D9D581-C918-7C26-4C4B-7F4E904B3F89}"/>
              </a:ext>
            </a:extLst>
          </p:cNvPr>
          <p:cNvGrpSpPr/>
          <p:nvPr/>
        </p:nvGrpSpPr>
        <p:grpSpPr>
          <a:xfrm>
            <a:off x="2821189" y="2947954"/>
            <a:ext cx="6365105" cy="646331"/>
            <a:chOff x="2810054" y="2947954"/>
            <a:chExt cx="6130380" cy="646331"/>
          </a:xfrm>
        </p:grpSpPr>
        <p:sp>
          <p:nvSpPr>
            <p:cNvPr id="14" name="TextBox 13">
              <a:extLst>
                <a:ext uri="{FF2B5EF4-FFF2-40B4-BE49-F238E27FC236}">
                  <a16:creationId xmlns:a16="http://schemas.microsoft.com/office/drawing/2014/main" id="{9CF3C753-5388-25F4-FFA0-63E3A77AA626}"/>
                </a:ext>
              </a:extLst>
            </p:cNvPr>
            <p:cNvSpPr txBox="1"/>
            <p:nvPr/>
          </p:nvSpPr>
          <p:spPr>
            <a:xfrm>
              <a:off x="2810054" y="2978742"/>
              <a:ext cx="2141507" cy="369332"/>
            </a:xfrm>
            <a:prstGeom prst="rect">
              <a:avLst/>
            </a:prstGeom>
            <a:noFill/>
          </p:spPr>
          <p:txBody>
            <a:bodyPr wrap="square" rtlCol="1">
              <a:spAutoFit/>
            </a:bodyPr>
            <a:lstStyle/>
            <a:p>
              <a:r>
                <a:rPr lang="en-US" b="1" dirty="0">
                  <a:latin typeface="Yekan Bakh" panose="00000500000000000000" pitchFamily="2" charset="-78"/>
                  <a:cs typeface="Yekan Bakh" panose="00000500000000000000" pitchFamily="2" charset="-78"/>
                </a:rPr>
                <a:t>Professors</a:t>
              </a:r>
              <a:endParaRPr lang="fa-IR" b="1" dirty="0">
                <a:latin typeface="Yekan Bakh" panose="00000500000000000000" pitchFamily="2" charset="-78"/>
                <a:cs typeface="Yekan Bakh" panose="00000500000000000000" pitchFamily="2" charset="-78"/>
              </a:endParaRPr>
            </a:p>
          </p:txBody>
        </p:sp>
        <p:sp>
          <p:nvSpPr>
            <p:cNvPr id="15" name="TextBox 14">
              <a:extLst>
                <a:ext uri="{FF2B5EF4-FFF2-40B4-BE49-F238E27FC236}">
                  <a16:creationId xmlns:a16="http://schemas.microsoft.com/office/drawing/2014/main" id="{EB5A786F-95CF-61D3-22A9-3D53044FBD8F}"/>
                </a:ext>
              </a:extLst>
            </p:cNvPr>
            <p:cNvSpPr txBox="1"/>
            <p:nvPr/>
          </p:nvSpPr>
          <p:spPr>
            <a:xfrm>
              <a:off x="6384700" y="2947954"/>
              <a:ext cx="2555734" cy="646331"/>
            </a:xfrm>
            <a:prstGeom prst="rect">
              <a:avLst/>
            </a:prstGeom>
            <a:noFill/>
          </p:spPr>
          <p:txBody>
            <a:bodyPr wrap="square" rtlCol="1">
              <a:spAutoFit/>
            </a:bodyPr>
            <a:lstStyle/>
            <a:p>
              <a:r>
                <a:rPr lang="en-US" dirty="0">
                  <a:latin typeface="Yekan Bakh" panose="00000500000000000000" pitchFamily="2" charset="-78"/>
                  <a:cs typeface="Yekan Bakh" panose="00000500000000000000" pitchFamily="2" charset="-78"/>
                </a:rPr>
                <a:t>Dr. </a:t>
              </a:r>
              <a:r>
                <a:rPr lang="en-US" dirty="0" err="1">
                  <a:latin typeface="Yekan Bakh" panose="00000500000000000000" pitchFamily="2" charset="-78"/>
                  <a:cs typeface="Yekan Bakh" panose="00000500000000000000" pitchFamily="2" charset="-78"/>
                </a:rPr>
                <a:t>Yaghoubzadeh</a:t>
              </a:r>
              <a:r>
                <a:rPr lang="en-US" dirty="0">
                  <a:latin typeface="Yekan Bakh" panose="00000500000000000000" pitchFamily="2" charset="-78"/>
                  <a:cs typeface="Yekan Bakh" panose="00000500000000000000" pitchFamily="2" charset="-78"/>
                </a:rPr>
                <a:t>,</a:t>
              </a:r>
            </a:p>
            <a:p>
              <a:r>
                <a:rPr lang="en-US" dirty="0">
                  <a:latin typeface="Yekan Bakh" panose="00000500000000000000" pitchFamily="2" charset="-78"/>
                  <a:cs typeface="Yekan Bakh" panose="00000500000000000000" pitchFamily="2" charset="-78"/>
                </a:rPr>
                <a:t>Dr. </a:t>
              </a:r>
              <a:r>
                <a:rPr lang="en-US" dirty="0" err="1">
                  <a:latin typeface="Yekan Bakh" panose="00000500000000000000" pitchFamily="2" charset="-78"/>
                  <a:cs typeface="Yekan Bakh" panose="00000500000000000000" pitchFamily="2" charset="-78"/>
                </a:rPr>
                <a:t>Dousti</a:t>
              </a:r>
              <a:endParaRPr lang="fa-IR" dirty="0">
                <a:latin typeface="Yekan Bakh" panose="00000500000000000000" pitchFamily="2" charset="-78"/>
                <a:cs typeface="Yekan Bakh" panose="00000500000000000000" pitchFamily="2" charset="-78"/>
              </a:endParaRPr>
            </a:p>
          </p:txBody>
        </p:sp>
      </p:grpSp>
      <p:grpSp>
        <p:nvGrpSpPr>
          <p:cNvPr id="4" name="Group 3">
            <a:extLst>
              <a:ext uri="{FF2B5EF4-FFF2-40B4-BE49-F238E27FC236}">
                <a16:creationId xmlns:a16="http://schemas.microsoft.com/office/drawing/2014/main" id="{E3B13A04-54FF-3C98-D711-E1B560A92065}"/>
              </a:ext>
            </a:extLst>
          </p:cNvPr>
          <p:cNvGrpSpPr/>
          <p:nvPr/>
        </p:nvGrpSpPr>
        <p:grpSpPr>
          <a:xfrm>
            <a:off x="2821189" y="3864871"/>
            <a:ext cx="5996240" cy="646331"/>
            <a:chOff x="3134701" y="3864871"/>
            <a:chExt cx="5812622" cy="646331"/>
          </a:xfrm>
        </p:grpSpPr>
        <p:sp>
          <p:nvSpPr>
            <p:cNvPr id="16" name="TextBox 15">
              <a:extLst>
                <a:ext uri="{FF2B5EF4-FFF2-40B4-BE49-F238E27FC236}">
                  <a16:creationId xmlns:a16="http://schemas.microsoft.com/office/drawing/2014/main" id="{93287619-09F9-A402-35D6-5809CB9A2006}"/>
                </a:ext>
              </a:extLst>
            </p:cNvPr>
            <p:cNvSpPr txBox="1"/>
            <p:nvPr/>
          </p:nvSpPr>
          <p:spPr>
            <a:xfrm>
              <a:off x="3134701" y="3873749"/>
              <a:ext cx="1874676" cy="369332"/>
            </a:xfrm>
            <a:prstGeom prst="rect">
              <a:avLst/>
            </a:prstGeom>
            <a:noFill/>
          </p:spPr>
          <p:txBody>
            <a:bodyPr wrap="square" rtlCol="1">
              <a:spAutoFit/>
            </a:bodyPr>
            <a:lstStyle/>
            <a:p>
              <a:pPr rtl="1"/>
              <a:r>
                <a:rPr lang="en-US" b="1" dirty="0">
                  <a:latin typeface="Yekan Bakh" panose="00000500000000000000" pitchFamily="2" charset="-78"/>
                  <a:cs typeface="Yekan Bakh" panose="00000500000000000000" pitchFamily="2" charset="-78"/>
                </a:rPr>
                <a:t>Presenters</a:t>
              </a:r>
              <a:endParaRPr lang="fa-IR" b="1" dirty="0">
                <a:latin typeface="Yekan Bakh" panose="00000500000000000000" pitchFamily="2" charset="-78"/>
                <a:cs typeface="Yekan Bakh" panose="00000500000000000000" pitchFamily="2" charset="-78"/>
              </a:endParaRPr>
            </a:p>
          </p:txBody>
        </p:sp>
        <p:sp>
          <p:nvSpPr>
            <p:cNvPr id="17" name="TextBox 16">
              <a:extLst>
                <a:ext uri="{FF2B5EF4-FFF2-40B4-BE49-F238E27FC236}">
                  <a16:creationId xmlns:a16="http://schemas.microsoft.com/office/drawing/2014/main" id="{A265EAFF-2BBE-3E6A-A686-248ACF7C509D}"/>
                </a:ext>
              </a:extLst>
            </p:cNvPr>
            <p:cNvSpPr txBox="1"/>
            <p:nvPr/>
          </p:nvSpPr>
          <p:spPr>
            <a:xfrm>
              <a:off x="6720566" y="3864871"/>
              <a:ext cx="2226757" cy="646331"/>
            </a:xfrm>
            <a:prstGeom prst="rect">
              <a:avLst/>
            </a:prstGeom>
            <a:noFill/>
          </p:spPr>
          <p:txBody>
            <a:bodyPr wrap="square" rtlCol="1">
              <a:spAutoFit/>
            </a:bodyPr>
            <a:lstStyle/>
            <a:p>
              <a:pPr rtl="1"/>
              <a:r>
                <a:rPr lang="en-US" dirty="0">
                  <a:latin typeface="Yekan Bakh Light" panose="00000400000000000000" pitchFamily="2" charset="-78"/>
                  <a:cs typeface="Yekan Bakh Light" panose="00000400000000000000" pitchFamily="2" charset="-78"/>
                </a:rPr>
                <a:t>Vahid Rahimzadeh,</a:t>
              </a:r>
            </a:p>
            <a:p>
              <a:pPr rtl="1"/>
              <a:r>
                <a:rPr lang="en-US" dirty="0">
                  <a:latin typeface="Yekan Bakh Light" panose="00000400000000000000" pitchFamily="2" charset="-78"/>
                  <a:cs typeface="Yekan Bakh Light" panose="00000400000000000000" pitchFamily="2" charset="-78"/>
                </a:rPr>
                <a:t>Danial </a:t>
              </a:r>
              <a:r>
                <a:rPr lang="en-US" dirty="0" err="1">
                  <a:latin typeface="Yekan Bakh Light" panose="00000400000000000000" pitchFamily="2" charset="-78"/>
                  <a:cs typeface="Yekan Bakh Light" panose="00000400000000000000" pitchFamily="2" charset="-78"/>
                </a:rPr>
                <a:t>Baledi</a:t>
              </a:r>
              <a:endParaRPr lang="fa-IR" dirty="0">
                <a:latin typeface="Yekan Bakh Light" panose="00000400000000000000" pitchFamily="2" charset="-78"/>
                <a:cs typeface="Yekan Bakh Light" panose="00000400000000000000" pitchFamily="2" charset="-78"/>
              </a:endParaRPr>
            </a:p>
          </p:txBody>
        </p:sp>
      </p:grpSp>
      <p:grpSp>
        <p:nvGrpSpPr>
          <p:cNvPr id="5" name="Group 4">
            <a:extLst>
              <a:ext uri="{FF2B5EF4-FFF2-40B4-BE49-F238E27FC236}">
                <a16:creationId xmlns:a16="http://schemas.microsoft.com/office/drawing/2014/main" id="{9B82D75C-5319-A48F-AB5E-AA0F639AD337}"/>
              </a:ext>
            </a:extLst>
          </p:cNvPr>
          <p:cNvGrpSpPr/>
          <p:nvPr/>
        </p:nvGrpSpPr>
        <p:grpSpPr>
          <a:xfrm>
            <a:off x="747688" y="5172444"/>
            <a:ext cx="4926010" cy="1084879"/>
            <a:chOff x="747688" y="5172444"/>
            <a:chExt cx="4926010" cy="1084879"/>
          </a:xfrm>
        </p:grpSpPr>
        <p:pic>
          <p:nvPicPr>
            <p:cNvPr id="21" name="Picture 20">
              <a:extLst>
                <a:ext uri="{FF2B5EF4-FFF2-40B4-BE49-F238E27FC236}">
                  <a16:creationId xmlns:a16="http://schemas.microsoft.com/office/drawing/2014/main" id="{C41840BC-C665-ECBB-F0DC-D15A410934DB}"/>
                </a:ext>
              </a:extLst>
            </p:cNvPr>
            <p:cNvPicPr>
              <a:picLocks noChangeAspect="1"/>
            </p:cNvPicPr>
            <p:nvPr/>
          </p:nvPicPr>
          <p:blipFill>
            <a:blip r:embed="rId4"/>
            <a:stretch>
              <a:fillRect/>
            </a:stretch>
          </p:blipFill>
          <p:spPr>
            <a:xfrm>
              <a:off x="747688" y="5172444"/>
              <a:ext cx="1073921" cy="1084879"/>
            </a:xfrm>
            <a:prstGeom prst="rect">
              <a:avLst/>
            </a:prstGeom>
          </p:spPr>
        </p:pic>
        <p:sp>
          <p:nvSpPr>
            <p:cNvPr id="22" name="TextBox 21">
              <a:extLst>
                <a:ext uri="{FF2B5EF4-FFF2-40B4-BE49-F238E27FC236}">
                  <a16:creationId xmlns:a16="http://schemas.microsoft.com/office/drawing/2014/main" id="{7F90A513-18A6-4A5D-9070-B1EDCE340127}"/>
                </a:ext>
              </a:extLst>
            </p:cNvPr>
            <p:cNvSpPr txBox="1"/>
            <p:nvPr/>
          </p:nvSpPr>
          <p:spPr>
            <a:xfrm>
              <a:off x="1570331" y="5383907"/>
              <a:ext cx="4103367" cy="307777"/>
            </a:xfrm>
            <a:prstGeom prst="rect">
              <a:avLst/>
            </a:prstGeom>
            <a:noFill/>
          </p:spPr>
          <p:txBody>
            <a:bodyPr wrap="square" rtlCol="1">
              <a:spAutoFit/>
            </a:bodyPr>
            <a:lstStyle/>
            <a:p>
              <a:pPr algn="r" rtl="1"/>
              <a:r>
                <a:rPr lang="en-US" sz="1400" dirty="0">
                  <a:latin typeface="Yekan Bakh" panose="00000500000000000000" pitchFamily="2" charset="-78"/>
                  <a:cs typeface="Yekan Bakh" panose="00000500000000000000" pitchFamily="2" charset="-78"/>
                </a:rPr>
                <a:t>Faculty of Electrical and Computer Engineering</a:t>
              </a:r>
              <a:endParaRPr lang="fa-IR" sz="1400" dirty="0">
                <a:latin typeface="Yekan Bakh" panose="00000500000000000000" pitchFamily="2" charset="-78"/>
                <a:cs typeface="Yekan Bakh" panose="00000500000000000000" pitchFamily="2" charset="-78"/>
              </a:endParaRPr>
            </a:p>
          </p:txBody>
        </p:sp>
        <p:sp>
          <p:nvSpPr>
            <p:cNvPr id="23" name="TextBox 22">
              <a:extLst>
                <a:ext uri="{FF2B5EF4-FFF2-40B4-BE49-F238E27FC236}">
                  <a16:creationId xmlns:a16="http://schemas.microsoft.com/office/drawing/2014/main" id="{19115C5B-82D8-362E-2444-603F45F91307}"/>
                </a:ext>
              </a:extLst>
            </p:cNvPr>
            <p:cNvSpPr txBox="1"/>
            <p:nvPr/>
          </p:nvSpPr>
          <p:spPr>
            <a:xfrm>
              <a:off x="1829448" y="5758014"/>
              <a:ext cx="3122113" cy="307777"/>
            </a:xfrm>
            <a:prstGeom prst="rect">
              <a:avLst/>
            </a:prstGeom>
            <a:noFill/>
          </p:spPr>
          <p:txBody>
            <a:bodyPr wrap="square" rtlCol="1">
              <a:spAutoFit/>
            </a:bodyPr>
            <a:lstStyle/>
            <a:p>
              <a:pPr rtl="1"/>
              <a:r>
                <a:rPr lang="en-US" sz="1400" dirty="0">
                  <a:latin typeface="Yekan Bakh" panose="00000500000000000000" pitchFamily="2" charset="-78"/>
                  <a:cs typeface="Yekan Bakh" panose="00000500000000000000" pitchFamily="2" charset="-78"/>
                </a:rPr>
                <a:t>University of Tehran</a:t>
              </a:r>
              <a:endParaRPr lang="fa-IR" sz="1400" dirty="0">
                <a:latin typeface="Yekan Bakh" panose="00000500000000000000" pitchFamily="2" charset="-78"/>
                <a:cs typeface="Yekan Bakh" panose="00000500000000000000" pitchFamily="2" charset="-78"/>
              </a:endParaRPr>
            </a:p>
          </p:txBody>
        </p:sp>
      </p:grpSp>
      <p:sp>
        <p:nvSpPr>
          <p:cNvPr id="24" name="TextBox 23">
            <a:extLst>
              <a:ext uri="{FF2B5EF4-FFF2-40B4-BE49-F238E27FC236}">
                <a16:creationId xmlns:a16="http://schemas.microsoft.com/office/drawing/2014/main" id="{B249930B-5C61-4D16-8F0C-64E0ACBB639C}"/>
              </a:ext>
            </a:extLst>
          </p:cNvPr>
          <p:cNvSpPr txBox="1"/>
          <p:nvPr/>
        </p:nvSpPr>
        <p:spPr>
          <a:xfrm>
            <a:off x="149073" y="6470023"/>
            <a:ext cx="1300903" cy="323165"/>
          </a:xfrm>
          <a:prstGeom prst="rect">
            <a:avLst/>
          </a:prstGeom>
          <a:noFill/>
        </p:spPr>
        <p:txBody>
          <a:bodyPr wrap="square" rtlCol="1">
            <a:spAutoFit/>
          </a:bodyPr>
          <a:lstStyle/>
          <a:p>
            <a:pPr algn="l"/>
            <a:r>
              <a:rPr lang="en-US" sz="1500" dirty="0">
                <a:latin typeface="Yekan Bakh" panose="00000500000000000000" pitchFamily="2" charset="-78"/>
                <a:cs typeface="Yekan Bakh" panose="00000500000000000000" pitchFamily="2" charset="-78"/>
              </a:rPr>
              <a:t>Winter 2024</a:t>
            </a:r>
            <a:endParaRPr lang="fa-IR" sz="1500" dirty="0">
              <a:latin typeface="Yekan Bakh" panose="00000500000000000000" pitchFamily="2" charset="-78"/>
              <a:cs typeface="Yekan Bakh" panose="00000500000000000000" pitchFamily="2" charset="-78"/>
            </a:endParaRPr>
          </a:p>
        </p:txBody>
      </p:sp>
    </p:spTree>
    <p:extLst>
      <p:ext uri="{BB962C8B-B14F-4D97-AF65-F5344CB8AC3E}">
        <p14:creationId xmlns:p14="http://schemas.microsoft.com/office/powerpoint/2010/main" val="416353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B63211-FFC6-FA24-800A-4D3CFC3F602B}"/>
              </a:ext>
            </a:extLst>
          </p:cNvPr>
          <p:cNvSpPr txBox="1"/>
          <p:nvPr/>
        </p:nvSpPr>
        <p:spPr>
          <a:xfrm>
            <a:off x="255287" y="100706"/>
            <a:ext cx="8355313"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Experiments – Systematic Evaluation of Retrieval</a:t>
            </a:r>
            <a:endParaRPr lang="fa-IR" sz="2800" b="1" dirty="0">
              <a:solidFill>
                <a:schemeClr val="bg1"/>
              </a:solidFill>
              <a:latin typeface="Yekan Bakh" panose="00000500000000000000" pitchFamily="2" charset="-78"/>
              <a:cs typeface="Yekan Bakh" panose="00000500000000000000" pitchFamily="2" charset="-78"/>
            </a:endParaRPr>
          </a:p>
        </p:txBody>
      </p:sp>
      <p:pic>
        <p:nvPicPr>
          <p:cNvPr id="3" name="Picture 2">
            <a:extLst>
              <a:ext uri="{FF2B5EF4-FFF2-40B4-BE49-F238E27FC236}">
                <a16:creationId xmlns:a16="http://schemas.microsoft.com/office/drawing/2014/main" id="{8AF8B97B-9BDA-D2E9-BECB-3F0038A97D87}"/>
              </a:ext>
            </a:extLst>
          </p:cNvPr>
          <p:cNvPicPr>
            <a:picLocks noChangeAspect="1"/>
          </p:cNvPicPr>
          <p:nvPr/>
        </p:nvPicPr>
        <p:blipFill>
          <a:blip r:embed="rId4"/>
          <a:stretch>
            <a:fillRect/>
          </a:stretch>
        </p:blipFill>
        <p:spPr>
          <a:xfrm>
            <a:off x="1830297" y="840181"/>
            <a:ext cx="8531406" cy="5516169"/>
          </a:xfrm>
          <a:prstGeom prst="rect">
            <a:avLst/>
          </a:prstGeom>
        </p:spPr>
      </p:pic>
      <p:sp>
        <p:nvSpPr>
          <p:cNvPr id="6" name="Slide Number Placeholder 3">
            <a:extLst>
              <a:ext uri="{FF2B5EF4-FFF2-40B4-BE49-F238E27FC236}">
                <a16:creationId xmlns:a16="http://schemas.microsoft.com/office/drawing/2014/main" id="{4F69AB62-AE1B-33CE-2280-6F9D2BED70A8}"/>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۹</a:t>
            </a:r>
          </a:p>
        </p:txBody>
      </p:sp>
    </p:spTree>
    <p:extLst>
      <p:ext uri="{BB962C8B-B14F-4D97-AF65-F5344CB8AC3E}">
        <p14:creationId xmlns:p14="http://schemas.microsoft.com/office/powerpoint/2010/main" val="2484032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B63211-FFC6-FA24-800A-4D3CFC3F602B}"/>
              </a:ext>
            </a:extLst>
          </p:cNvPr>
          <p:cNvSpPr txBox="1"/>
          <p:nvPr/>
        </p:nvSpPr>
        <p:spPr>
          <a:xfrm>
            <a:off x="255287" y="100706"/>
            <a:ext cx="8355313"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Experiments – Human Evaluation</a:t>
            </a:r>
            <a:endParaRPr lang="fa-IR" sz="2800" b="1" dirty="0">
              <a:solidFill>
                <a:schemeClr val="bg1"/>
              </a:solidFill>
              <a:latin typeface="Yekan Bakh" panose="00000500000000000000" pitchFamily="2" charset="-78"/>
              <a:cs typeface="Yekan Bakh" panose="00000500000000000000" pitchFamily="2" charset="-78"/>
            </a:endParaRPr>
          </a:p>
        </p:txBody>
      </p:sp>
      <p:sp>
        <p:nvSpPr>
          <p:cNvPr id="7" name="TextBox 6">
            <a:extLst>
              <a:ext uri="{FF2B5EF4-FFF2-40B4-BE49-F238E27FC236}">
                <a16:creationId xmlns:a16="http://schemas.microsoft.com/office/drawing/2014/main" id="{0B27B10C-6E68-5E1B-8864-6C53791418D9}"/>
              </a:ext>
            </a:extLst>
          </p:cNvPr>
          <p:cNvSpPr txBox="1"/>
          <p:nvPr/>
        </p:nvSpPr>
        <p:spPr>
          <a:xfrm>
            <a:off x="555194" y="885684"/>
            <a:ext cx="9464017" cy="6055504"/>
          </a:xfrm>
          <a:prstGeom prst="rect">
            <a:avLst/>
          </a:prstGeom>
          <a:noFill/>
        </p:spPr>
        <p:txBody>
          <a:bodyPr wrap="square" rtlCol="1">
            <a:spAutoFit/>
          </a:bodyPr>
          <a:lstStyle/>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20 Well Crafted Queries was made by Human Annotator Outside of Team</a:t>
            </a:r>
          </a:p>
          <a:p>
            <a:pPr marL="285750" indent="-285750" algn="l">
              <a:lnSpc>
                <a:spcPct val="150000"/>
              </a:lnSpc>
              <a:buBlip>
                <a:blip r:embed="rId4"/>
              </a:buBlip>
            </a:pPr>
            <a:r>
              <a:rPr lang="en-US" sz="2000" dirty="0">
                <a:latin typeface="Yekan Bakh" panose="00000500000000000000" pitchFamily="2" charset="-78"/>
                <a:cs typeface="Yekan Bakh" panose="00000500000000000000" pitchFamily="2" charset="-78"/>
              </a:rPr>
              <a:t>Annotator was asked to:</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Tell whether our response was better or vanilla GPT3.5</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Does the document Exist in Retrieval Set?</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The Rank of Proposed Book in retrieved set if existed</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Is the answer Acceptable ( Both Our Approach and Vanilla </a:t>
            </a:r>
            <a:r>
              <a:rPr lang="en-US" sz="2000" dirty="0" err="1">
                <a:latin typeface="Yekan Bakh" panose="00000500000000000000" pitchFamily="2" charset="-78"/>
                <a:cs typeface="Yekan Bakh" panose="00000500000000000000" pitchFamily="2" charset="-78"/>
              </a:rPr>
              <a:t>ChatGPT</a:t>
            </a:r>
            <a:r>
              <a:rPr lang="en-US" sz="2000" dirty="0">
                <a:latin typeface="Yekan Bakh" panose="00000500000000000000" pitchFamily="2" charset="-78"/>
                <a:cs typeface="Yekan Bakh" panose="00000500000000000000" pitchFamily="2" charset="-78"/>
              </a:rPr>
              <a:t> )</a:t>
            </a:r>
          </a:p>
          <a:p>
            <a:pPr marL="285750" indent="-285750">
              <a:lnSpc>
                <a:spcPct val="150000"/>
              </a:lnSpc>
              <a:buBlip>
                <a:blip r:embed="rId4"/>
              </a:buBlip>
            </a:pPr>
            <a:endParaRPr lang="en-US" sz="2000" dirty="0">
              <a:latin typeface="Yekan Bakh" panose="00000500000000000000" pitchFamily="2" charset="-78"/>
              <a:cs typeface="Yekan Bakh" panose="00000500000000000000" pitchFamily="2" charset="-78"/>
            </a:endParaRPr>
          </a:p>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In 13/20 cases, the annotator preferred our Model</a:t>
            </a:r>
          </a:p>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In 5/20 cases, both systems worked as good or as poorly</a:t>
            </a:r>
          </a:p>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In 2/20 cases, Vanilla GPT3.5 Performed Better</a:t>
            </a:r>
          </a:p>
          <a:p>
            <a:pPr lvl="1">
              <a:lnSpc>
                <a:spcPct val="150000"/>
              </a:lnSpc>
            </a:pPr>
            <a:endParaRPr lang="en-US" sz="2000" dirty="0">
              <a:latin typeface="Yekan Bakh" panose="00000500000000000000" pitchFamily="2" charset="-78"/>
              <a:cs typeface="Yekan Bakh" panose="00000500000000000000" pitchFamily="2" charset="-78"/>
            </a:endParaRPr>
          </a:p>
          <a:p>
            <a:pPr marL="285750" indent="-285750">
              <a:lnSpc>
                <a:spcPct val="150000"/>
              </a:lnSpc>
              <a:buBlip>
                <a:blip r:embed="rId4"/>
              </a:buBlip>
            </a:pPr>
            <a:endParaRPr lang="en-US" sz="2000" dirty="0">
              <a:latin typeface="Yekan Bakh" panose="00000500000000000000" pitchFamily="2" charset="-78"/>
              <a:cs typeface="Yekan Bakh" panose="00000500000000000000" pitchFamily="2" charset="-78"/>
            </a:endParaRPr>
          </a:p>
          <a:p>
            <a:pPr algn="l">
              <a:lnSpc>
                <a:spcPct val="150000"/>
              </a:lnSpc>
            </a:pPr>
            <a:endParaRPr lang="fa-IR" sz="2000" dirty="0">
              <a:latin typeface="Yekan Bakh" panose="00000500000000000000" pitchFamily="2" charset="-78"/>
              <a:cs typeface="Yekan Bakh" panose="00000500000000000000" pitchFamily="2" charset="-78"/>
            </a:endParaRPr>
          </a:p>
        </p:txBody>
      </p:sp>
      <p:sp>
        <p:nvSpPr>
          <p:cNvPr id="8" name="Slide Number Placeholder 3">
            <a:extLst>
              <a:ext uri="{FF2B5EF4-FFF2-40B4-BE49-F238E27FC236}">
                <a16:creationId xmlns:a16="http://schemas.microsoft.com/office/drawing/2014/main" id="{0AEF8487-74D4-7A39-A595-F720A7A9C3C9}"/>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۱۰</a:t>
            </a:r>
          </a:p>
        </p:txBody>
      </p:sp>
    </p:spTree>
    <p:extLst>
      <p:ext uri="{BB962C8B-B14F-4D97-AF65-F5344CB8AC3E}">
        <p14:creationId xmlns:p14="http://schemas.microsoft.com/office/powerpoint/2010/main" val="2002717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xEl>
                                              <p:pRg st="3" end="3"/>
                                            </p:txEl>
                                          </p:spTgt>
                                        </p:tgtEl>
                                        <p:attrNameLst>
                                          <p:attrName>style.visibility</p:attrName>
                                        </p:attrNameLst>
                                      </p:cBhvr>
                                      <p:to>
                                        <p:strVal val="visible"/>
                                      </p:to>
                                    </p:set>
                                    <p:animEffect transition="in" filter="fade">
                                      <p:cBhvr>
                                        <p:cTn id="18" dur="500"/>
                                        <p:tgtEl>
                                          <p:spTgt spid="7">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Effect transition="in" filter="fade">
                                      <p:cBhvr>
                                        <p:cTn id="21" dur="500"/>
                                        <p:tgtEl>
                                          <p:spTgt spid="7">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
                                            <p:txEl>
                                              <p:pRg st="5" end="5"/>
                                            </p:txEl>
                                          </p:spTgt>
                                        </p:tgtEl>
                                        <p:attrNameLst>
                                          <p:attrName>style.visibility</p:attrName>
                                        </p:attrNameLst>
                                      </p:cBhvr>
                                      <p:to>
                                        <p:strVal val="visible"/>
                                      </p:to>
                                    </p:set>
                                    <p:animEffect transition="in" filter="fade">
                                      <p:cBhvr>
                                        <p:cTn id="24" dur="500"/>
                                        <p:tgtEl>
                                          <p:spTgt spid="7">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xEl>
                                              <p:pRg st="7" end="7"/>
                                            </p:txEl>
                                          </p:spTgt>
                                        </p:tgtEl>
                                        <p:attrNameLst>
                                          <p:attrName>style.visibility</p:attrName>
                                        </p:attrNameLst>
                                      </p:cBhvr>
                                      <p:to>
                                        <p:strVal val="visible"/>
                                      </p:to>
                                    </p:set>
                                    <p:animEffect transition="in" filter="fade">
                                      <p:cBhvr>
                                        <p:cTn id="29" dur="500"/>
                                        <p:tgtEl>
                                          <p:spTgt spid="7">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7">
                                            <p:txEl>
                                              <p:pRg st="8" end="8"/>
                                            </p:txEl>
                                          </p:spTgt>
                                        </p:tgtEl>
                                        <p:attrNameLst>
                                          <p:attrName>style.visibility</p:attrName>
                                        </p:attrNameLst>
                                      </p:cBhvr>
                                      <p:to>
                                        <p:strVal val="visible"/>
                                      </p:to>
                                    </p:set>
                                    <p:animEffect transition="in" filter="fade">
                                      <p:cBhvr>
                                        <p:cTn id="34" dur="500"/>
                                        <p:tgtEl>
                                          <p:spTgt spid="7">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7">
                                            <p:txEl>
                                              <p:pRg st="9" end="9"/>
                                            </p:txEl>
                                          </p:spTgt>
                                        </p:tgtEl>
                                        <p:attrNameLst>
                                          <p:attrName>style.visibility</p:attrName>
                                        </p:attrNameLst>
                                      </p:cBhvr>
                                      <p:to>
                                        <p:strVal val="visible"/>
                                      </p:to>
                                    </p:set>
                                    <p:animEffect transition="in" filter="fade">
                                      <p:cBhvr>
                                        <p:cTn id="39" dur="500"/>
                                        <p:tgtEl>
                                          <p:spTgt spid="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02D1E9C-764B-755A-13BA-397DD01B210D}"/>
              </a:ext>
            </a:extLst>
          </p:cNvPr>
          <p:cNvSpPr>
            <a:spLocks noGrp="1"/>
          </p:cNvSpPr>
          <p:nvPr>
            <p:ph type="sldNum" sz="quarter" idx="12"/>
          </p:nvPr>
        </p:nvSpPr>
        <p:spPr/>
        <p:txBody>
          <a:bodyPr/>
          <a:lstStyle/>
          <a:p>
            <a:fld id="{BA621F62-2E85-4D98-B966-238BEE474F24}" type="slidenum">
              <a:rPr lang="fa-IR" smtClean="0"/>
              <a:t>12</a:t>
            </a:fld>
            <a:endParaRPr lang="fa-IR"/>
          </a:p>
        </p:txBody>
      </p:sp>
      <p:sp>
        <p:nvSpPr>
          <p:cNvPr id="5" name="TextBox 4">
            <a:extLst>
              <a:ext uri="{FF2B5EF4-FFF2-40B4-BE49-F238E27FC236}">
                <a16:creationId xmlns:a16="http://schemas.microsoft.com/office/drawing/2014/main" id="{61B63211-FFC6-FA24-800A-4D3CFC3F602B}"/>
              </a:ext>
            </a:extLst>
          </p:cNvPr>
          <p:cNvSpPr txBox="1"/>
          <p:nvPr/>
        </p:nvSpPr>
        <p:spPr>
          <a:xfrm>
            <a:off x="255287" y="100706"/>
            <a:ext cx="8355313"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Experiments – Human Evaluation</a:t>
            </a:r>
            <a:endParaRPr lang="fa-IR" sz="2800" b="1" dirty="0">
              <a:solidFill>
                <a:schemeClr val="bg1"/>
              </a:solidFill>
              <a:latin typeface="Yekan Bakh" panose="00000500000000000000" pitchFamily="2" charset="-78"/>
              <a:cs typeface="Yekan Bakh" panose="00000500000000000000" pitchFamily="2" charset="-78"/>
            </a:endParaRPr>
          </a:p>
        </p:txBody>
      </p:sp>
      <p:sp>
        <p:nvSpPr>
          <p:cNvPr id="7" name="TextBox 6">
            <a:extLst>
              <a:ext uri="{FF2B5EF4-FFF2-40B4-BE49-F238E27FC236}">
                <a16:creationId xmlns:a16="http://schemas.microsoft.com/office/drawing/2014/main" id="{0B27B10C-6E68-5E1B-8864-6C53791418D9}"/>
              </a:ext>
            </a:extLst>
          </p:cNvPr>
          <p:cNvSpPr txBox="1"/>
          <p:nvPr/>
        </p:nvSpPr>
        <p:spPr>
          <a:xfrm>
            <a:off x="555194" y="885684"/>
            <a:ext cx="10663600" cy="4959050"/>
          </a:xfrm>
          <a:prstGeom prst="rect">
            <a:avLst/>
          </a:prstGeom>
          <a:noFill/>
        </p:spPr>
        <p:txBody>
          <a:bodyPr wrap="square" rtlCol="1">
            <a:spAutoFit/>
          </a:bodyPr>
          <a:lstStyle/>
          <a:p>
            <a:pPr algn="l">
              <a:lnSpc>
                <a:spcPct val="150000"/>
              </a:lnSpc>
            </a:pPr>
            <a:r>
              <a:rPr lang="en-US" sz="2000" b="1" dirty="0">
                <a:latin typeface="Yekan Bakh" panose="00000500000000000000" pitchFamily="2" charset="-78"/>
                <a:cs typeface="Yekan Bakh" panose="00000500000000000000" pitchFamily="2" charset="-78"/>
              </a:rPr>
              <a:t>Prompt:</a:t>
            </a:r>
          </a:p>
          <a:p>
            <a:pPr algn="r">
              <a:lnSpc>
                <a:spcPct val="150000"/>
              </a:lnSpc>
            </a:pPr>
            <a:r>
              <a:rPr lang="fa-IR" sz="2000" dirty="0">
                <a:latin typeface="Yekan Bakh" panose="00000500000000000000" pitchFamily="2" charset="-78"/>
                <a:cs typeface="Yekan Bakh" panose="00000500000000000000" pitchFamily="2" charset="-78"/>
              </a:rPr>
              <a:t>یه کتابی خوندم کتابی درباره ی دختری نابینا که در کنار مادرش زندگی میکند و از گیاهان دارویی و خشک استفاده میکند. برام پیداش کن.</a:t>
            </a:r>
          </a:p>
          <a:p>
            <a:pPr>
              <a:lnSpc>
                <a:spcPct val="150000"/>
              </a:lnSpc>
            </a:pPr>
            <a:r>
              <a:rPr lang="en-US" sz="2000" b="1" dirty="0">
                <a:latin typeface="Yekan Bakh" panose="00000500000000000000" pitchFamily="2" charset="-78"/>
                <a:cs typeface="Yekan Bakh" panose="00000500000000000000" pitchFamily="2" charset="-78"/>
              </a:rPr>
              <a:t>Vanilla GPT3.5:</a:t>
            </a:r>
          </a:p>
          <a:p>
            <a:pPr>
              <a:lnSpc>
                <a:spcPct val="150000"/>
              </a:lnSpc>
            </a:pPr>
            <a:r>
              <a:rPr lang="fa-IR" sz="1400" dirty="0">
                <a:latin typeface="Yekan Bakh" panose="00000500000000000000" pitchFamily="2" charset="-78"/>
                <a:cs typeface="Yekan Bakh" panose="00000500000000000000" pitchFamily="2" charset="-78"/>
              </a:rPr>
              <a:t>یک کتاب که با داستانی شبیه به آنچه توصیف کرده‌اید، مطابقت دارد، "</a:t>
            </a:r>
            <a:r>
              <a:rPr lang="en-US" sz="1400" dirty="0">
                <a:latin typeface="Yekan Bakh" panose="00000500000000000000" pitchFamily="2" charset="-78"/>
                <a:cs typeface="Yekan Bakh" panose="00000500000000000000" pitchFamily="2" charset="-78"/>
              </a:rPr>
              <a:t>The Language of Flowers" </a:t>
            </a:r>
            <a:r>
              <a:rPr lang="fa-IR" sz="1400" dirty="0">
                <a:latin typeface="Yekan Bakh" panose="00000500000000000000" pitchFamily="2" charset="-78"/>
                <a:cs typeface="Yekan Bakh" panose="00000500000000000000" pitchFamily="2" charset="-78"/>
              </a:rPr>
              <a:t>نوشتهٔ وانسا دیفر. در این رمان، داستان یک دختر به نام ویکتوریا که در کودکی موقعیت پرچالشی را تجربه می‌کند و در اثر آن نابینا می‌شود روایت می‌شود. او با مادر خود، الیزابت، زندگی می‌کند و به طور فزاینده‌ای از گیاهان دارویی و خشک برای پشتیبانی از زندگی و درمان خود استفاده می‌کند.</a:t>
            </a:r>
            <a:endParaRPr lang="en-US" sz="1400" dirty="0">
              <a:latin typeface="Yekan Bakh" panose="00000500000000000000" pitchFamily="2" charset="-78"/>
              <a:cs typeface="Yekan Bakh" panose="00000500000000000000" pitchFamily="2" charset="-78"/>
            </a:endParaRPr>
          </a:p>
          <a:p>
            <a:pPr>
              <a:lnSpc>
                <a:spcPct val="150000"/>
              </a:lnSpc>
            </a:pPr>
            <a:r>
              <a:rPr lang="en-US" sz="2000" b="1" dirty="0">
                <a:latin typeface="Yekan Bakh" panose="00000500000000000000" pitchFamily="2" charset="-78"/>
                <a:cs typeface="Yekan Bakh" panose="00000500000000000000" pitchFamily="2" charset="-78"/>
              </a:rPr>
              <a:t>Our Approach:</a:t>
            </a:r>
          </a:p>
          <a:p>
            <a:pPr>
              <a:lnSpc>
                <a:spcPct val="150000"/>
              </a:lnSpc>
            </a:pPr>
            <a:r>
              <a:rPr lang="fa-IR" sz="1400" dirty="0">
                <a:solidFill>
                  <a:srgbClr val="212121"/>
                </a:solidFill>
                <a:effectLst/>
                <a:ea typeface="Calibri" panose="020F0502020204030204" pitchFamily="34" charset="0"/>
                <a:cs typeface="Vazirmatn" pitchFamily="2" charset="-78"/>
              </a:rPr>
              <a:t>با توجه به درخواست "کتابی درباره ی دختری نابینا که در کنار مادرش زندگی می‌کند و از گیاهان دارویی و خشک استفاده می‌کند"، یک کتاب پیدا کرده‌ام که ممکن است برای شما جالب باشد. این کتاب "کتاب راهنمای مردن با گیاهان دارویی" نوشتهٔ عطیه عطارزاده است. اگرچه عنوان به طور صریح به دختری نابینا اشاره نمی‌کند، اما احتمالاً موضوع داروهای گیاهی را پوشش می‌دهد و برداشتی دربارهٔ روش های درمانی گیاهی استفاده شده توسط دختر و مادرش ارائه می‌دهد. با این حال، لطفاً توجه داشته باشید که محتوای کتاب ممکن است متغیر باشد و همیشه بهتر است نقد یا خلاصه را برای اطمینان از تطابق با علایق و ترجیحات خاص خود بخوانید</a:t>
            </a:r>
            <a:endParaRPr lang="en-US" sz="1400" b="1" dirty="0">
              <a:latin typeface="Yekan Bakh" panose="00000500000000000000" pitchFamily="2" charset="-78"/>
              <a:cs typeface="Yekan Bakh" panose="00000500000000000000" pitchFamily="2" charset="-78"/>
            </a:endParaRPr>
          </a:p>
        </p:txBody>
      </p:sp>
      <p:sp>
        <p:nvSpPr>
          <p:cNvPr id="6" name="Slide Number Placeholder 3">
            <a:extLst>
              <a:ext uri="{FF2B5EF4-FFF2-40B4-BE49-F238E27FC236}">
                <a16:creationId xmlns:a16="http://schemas.microsoft.com/office/drawing/2014/main" id="{F6A281D8-E456-B562-E493-76CA242CA27B}"/>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۱۱</a:t>
            </a:r>
          </a:p>
        </p:txBody>
      </p:sp>
    </p:spTree>
    <p:extLst>
      <p:ext uri="{BB962C8B-B14F-4D97-AF65-F5344CB8AC3E}">
        <p14:creationId xmlns:p14="http://schemas.microsoft.com/office/powerpoint/2010/main" val="37255238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02D1E9C-764B-755A-13BA-397DD01B210D}"/>
              </a:ext>
            </a:extLst>
          </p:cNvPr>
          <p:cNvSpPr>
            <a:spLocks noGrp="1"/>
          </p:cNvSpPr>
          <p:nvPr>
            <p:ph type="sldNum" sz="quarter" idx="12"/>
          </p:nvPr>
        </p:nvSpPr>
        <p:spPr/>
        <p:txBody>
          <a:bodyPr/>
          <a:lstStyle/>
          <a:p>
            <a:fld id="{BA621F62-2E85-4D98-B966-238BEE474F24}" type="slidenum">
              <a:rPr lang="fa-IR" smtClean="0"/>
              <a:t>13</a:t>
            </a:fld>
            <a:endParaRPr lang="fa-IR"/>
          </a:p>
        </p:txBody>
      </p:sp>
      <p:sp>
        <p:nvSpPr>
          <p:cNvPr id="5" name="TextBox 4">
            <a:extLst>
              <a:ext uri="{FF2B5EF4-FFF2-40B4-BE49-F238E27FC236}">
                <a16:creationId xmlns:a16="http://schemas.microsoft.com/office/drawing/2014/main" id="{61B63211-FFC6-FA24-800A-4D3CFC3F602B}"/>
              </a:ext>
            </a:extLst>
          </p:cNvPr>
          <p:cNvSpPr txBox="1"/>
          <p:nvPr/>
        </p:nvSpPr>
        <p:spPr>
          <a:xfrm>
            <a:off x="255287" y="100706"/>
            <a:ext cx="8355313"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Conclusion and Future Works</a:t>
            </a:r>
            <a:endParaRPr lang="fa-IR" sz="2800" b="1" dirty="0">
              <a:solidFill>
                <a:schemeClr val="bg1"/>
              </a:solidFill>
              <a:latin typeface="Yekan Bakh" panose="00000500000000000000" pitchFamily="2" charset="-78"/>
              <a:cs typeface="Yekan Bakh" panose="00000500000000000000" pitchFamily="2" charset="-78"/>
            </a:endParaRPr>
          </a:p>
        </p:txBody>
      </p:sp>
      <p:sp>
        <p:nvSpPr>
          <p:cNvPr id="6" name="TextBox 5">
            <a:extLst>
              <a:ext uri="{FF2B5EF4-FFF2-40B4-BE49-F238E27FC236}">
                <a16:creationId xmlns:a16="http://schemas.microsoft.com/office/drawing/2014/main" id="{9A82AE3E-BD49-191A-9F49-7425593DF21B}"/>
              </a:ext>
            </a:extLst>
          </p:cNvPr>
          <p:cNvSpPr txBox="1"/>
          <p:nvPr/>
        </p:nvSpPr>
        <p:spPr>
          <a:xfrm>
            <a:off x="555194" y="898747"/>
            <a:ext cx="10663600" cy="6055504"/>
          </a:xfrm>
          <a:prstGeom prst="rect">
            <a:avLst/>
          </a:prstGeom>
          <a:noFill/>
        </p:spPr>
        <p:txBody>
          <a:bodyPr wrap="square" rtlCol="1">
            <a:spAutoFit/>
          </a:bodyPr>
          <a:lstStyle/>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Interestingly, in some examples even though the right book was not available in retrieved context but It made </a:t>
            </a:r>
            <a:r>
              <a:rPr lang="en-US" sz="2000" dirty="0" err="1">
                <a:latin typeface="Yekan Bakh" panose="00000500000000000000" pitchFamily="2" charset="-78"/>
                <a:cs typeface="Yekan Bakh" panose="00000500000000000000" pitchFamily="2" charset="-78"/>
              </a:rPr>
              <a:t>ChatGPT</a:t>
            </a:r>
            <a:r>
              <a:rPr lang="en-US" sz="2000" dirty="0">
                <a:latin typeface="Yekan Bakh" panose="00000500000000000000" pitchFamily="2" charset="-78"/>
                <a:cs typeface="Yekan Bakh" panose="00000500000000000000" pitchFamily="2" charset="-78"/>
              </a:rPr>
              <a:t> to gives the correct answer.</a:t>
            </a:r>
          </a:p>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The Persian Semantic Retrieval and Embeddings has a long way to go.</a:t>
            </a:r>
          </a:p>
          <a:p>
            <a:pPr marL="285750" indent="-285750">
              <a:lnSpc>
                <a:spcPct val="150000"/>
              </a:lnSpc>
              <a:buBlip>
                <a:blip r:embed="rId4"/>
              </a:buBlip>
            </a:pPr>
            <a:r>
              <a:rPr lang="en-US" sz="2000" b="1" dirty="0">
                <a:latin typeface="Yekan Bakh" panose="00000500000000000000" pitchFamily="2" charset="-78"/>
                <a:cs typeface="Yekan Bakh" panose="00000500000000000000" pitchFamily="2" charset="-78"/>
              </a:rPr>
              <a:t>Future Steps</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Testing Other Embedders like </a:t>
            </a:r>
            <a:r>
              <a:rPr lang="en-US" sz="2000" dirty="0" err="1">
                <a:latin typeface="Yekan Bakh" panose="00000500000000000000" pitchFamily="2" charset="-78"/>
                <a:cs typeface="Yekan Bakh" panose="00000500000000000000" pitchFamily="2" charset="-78"/>
              </a:rPr>
              <a:t>OpenAI</a:t>
            </a:r>
            <a:endParaRPr lang="en-US" sz="2000" dirty="0">
              <a:latin typeface="Yekan Bakh" panose="00000500000000000000" pitchFamily="2" charset="-78"/>
              <a:cs typeface="Yekan Bakh" panose="00000500000000000000" pitchFamily="2" charset="-78"/>
            </a:endParaRP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Trying to create our own task specific Embedder</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Testing Other Retrieval Methods Like FAISS</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Evaluating Multi turn conversation in more depth</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Making a bigger and more general Book Dataset</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Testing other Chunking methods like semantic chunking, document retrieval, etc.</a:t>
            </a:r>
          </a:p>
          <a:p>
            <a:pPr lvl="1">
              <a:lnSpc>
                <a:spcPct val="150000"/>
              </a:lnSpc>
            </a:pPr>
            <a:endParaRPr lang="en-US" sz="2000" dirty="0">
              <a:latin typeface="Yekan Bakh" panose="00000500000000000000" pitchFamily="2" charset="-78"/>
              <a:cs typeface="Yekan Bakh" panose="00000500000000000000" pitchFamily="2" charset="-78"/>
            </a:endParaRPr>
          </a:p>
          <a:p>
            <a:pPr marL="285750" indent="-285750">
              <a:lnSpc>
                <a:spcPct val="150000"/>
              </a:lnSpc>
              <a:buBlip>
                <a:blip r:embed="rId4"/>
              </a:buBlip>
            </a:pPr>
            <a:endParaRPr lang="en-US" sz="2000" dirty="0">
              <a:latin typeface="Yekan Bakh" panose="00000500000000000000" pitchFamily="2" charset="-78"/>
              <a:cs typeface="Yekan Bakh" panose="00000500000000000000" pitchFamily="2" charset="-78"/>
            </a:endParaRPr>
          </a:p>
          <a:p>
            <a:pPr algn="l">
              <a:lnSpc>
                <a:spcPct val="150000"/>
              </a:lnSpc>
            </a:pPr>
            <a:endParaRPr lang="fa-IR" sz="2000" dirty="0">
              <a:latin typeface="Yekan Bakh" panose="00000500000000000000" pitchFamily="2" charset="-78"/>
              <a:cs typeface="Yekan Bakh" panose="00000500000000000000" pitchFamily="2" charset="-78"/>
            </a:endParaRPr>
          </a:p>
        </p:txBody>
      </p:sp>
      <p:sp>
        <p:nvSpPr>
          <p:cNvPr id="8" name="Slide Number Placeholder 3">
            <a:extLst>
              <a:ext uri="{FF2B5EF4-FFF2-40B4-BE49-F238E27FC236}">
                <a16:creationId xmlns:a16="http://schemas.microsoft.com/office/drawing/2014/main" id="{4BC26C10-C945-9830-D67F-0F00BC7CA2F0}"/>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۱۲</a:t>
            </a:r>
          </a:p>
        </p:txBody>
      </p:sp>
    </p:spTree>
    <p:extLst>
      <p:ext uri="{BB962C8B-B14F-4D97-AF65-F5344CB8AC3E}">
        <p14:creationId xmlns:p14="http://schemas.microsoft.com/office/powerpoint/2010/main" val="1215624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xEl>
                                              <p:pRg st="7" end="7"/>
                                            </p:txEl>
                                          </p:spTgt>
                                        </p:tgtEl>
                                        <p:attrNameLst>
                                          <p:attrName>style.visibility</p:attrName>
                                        </p:attrNameLst>
                                      </p:cBhvr>
                                      <p:to>
                                        <p:strVal val="visible"/>
                                      </p:to>
                                    </p:set>
                                    <p:animEffect transition="in" filter="fade">
                                      <p:cBhvr>
                                        <p:cTn id="30" dur="500"/>
                                        <p:tgtEl>
                                          <p:spTgt spid="6">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animEffect transition="in" filter="fade">
                                      <p:cBhvr>
                                        <p:cTn id="33"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AC6863-F370-1D2E-60DD-411AEEC71612}"/>
              </a:ext>
            </a:extLst>
          </p:cNvPr>
          <p:cNvSpPr>
            <a:spLocks noGrp="1"/>
          </p:cNvSpPr>
          <p:nvPr>
            <p:ph type="sldNum" sz="quarter" idx="12"/>
          </p:nvPr>
        </p:nvSpPr>
        <p:spPr/>
        <p:txBody>
          <a:bodyPr/>
          <a:lstStyle/>
          <a:p>
            <a:fld id="{BA621F62-2E85-4D98-B966-238BEE474F24}" type="slidenum">
              <a:rPr lang="fa-IR" smtClean="0"/>
              <a:t>14</a:t>
            </a:fld>
            <a:endParaRPr lang="fa-IR"/>
          </a:p>
        </p:txBody>
      </p:sp>
      <p:sp>
        <p:nvSpPr>
          <p:cNvPr id="3" name="Slide Number Placeholder 3">
            <a:extLst>
              <a:ext uri="{FF2B5EF4-FFF2-40B4-BE49-F238E27FC236}">
                <a16:creationId xmlns:a16="http://schemas.microsoft.com/office/drawing/2014/main" id="{9EDED8F6-9467-44FC-C679-4C2D20C854DD}"/>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a:solidFill>
                  <a:schemeClr val="tx1"/>
                </a:solidFill>
                <a:latin typeface="Yekan Bakh" panose="00000500000000000000" pitchFamily="2" charset="-78"/>
                <a:cs typeface="Yekan Bakh" panose="00000500000000000000" pitchFamily="2" charset="-78"/>
              </a:rPr>
              <a:t>۲</a:t>
            </a:r>
            <a:endParaRPr lang="fa-IR" sz="2000" b="1" dirty="0">
              <a:solidFill>
                <a:schemeClr val="tx1"/>
              </a:solidFill>
              <a:latin typeface="Yekan Bakh" panose="00000500000000000000" pitchFamily="2" charset="-78"/>
              <a:cs typeface="Yekan Bakh" panose="00000500000000000000" pitchFamily="2" charset="-78"/>
            </a:endParaRPr>
          </a:p>
        </p:txBody>
      </p:sp>
    </p:spTree>
    <p:extLst>
      <p:ext uri="{BB962C8B-B14F-4D97-AF65-F5344CB8AC3E}">
        <p14:creationId xmlns:p14="http://schemas.microsoft.com/office/powerpoint/2010/main" val="3876857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02D1E9C-764B-755A-13BA-397DD01B210D}"/>
              </a:ext>
            </a:extLst>
          </p:cNvPr>
          <p:cNvSpPr>
            <a:spLocks noGrp="1"/>
          </p:cNvSpPr>
          <p:nvPr>
            <p:ph type="sldNum" sz="quarter" idx="12"/>
          </p:nvPr>
        </p:nvSpPr>
        <p:spPr>
          <a:xfrm>
            <a:off x="11630797" y="6492875"/>
            <a:ext cx="2743200" cy="365125"/>
          </a:xfrm>
        </p:spPr>
        <p:txBody>
          <a:bodyPr/>
          <a:lstStyle/>
          <a:p>
            <a:r>
              <a:rPr lang="fa-IR" sz="2000" b="1" dirty="0">
                <a:solidFill>
                  <a:schemeClr val="tx1"/>
                </a:solidFill>
                <a:latin typeface="Yekan Bakh" panose="00000500000000000000" pitchFamily="2" charset="-78"/>
                <a:cs typeface="Yekan Bakh" panose="00000500000000000000" pitchFamily="2" charset="-78"/>
              </a:rPr>
              <a:t>۲</a:t>
            </a:r>
          </a:p>
        </p:txBody>
      </p:sp>
      <p:sp>
        <p:nvSpPr>
          <p:cNvPr id="5" name="TextBox 4">
            <a:extLst>
              <a:ext uri="{FF2B5EF4-FFF2-40B4-BE49-F238E27FC236}">
                <a16:creationId xmlns:a16="http://schemas.microsoft.com/office/drawing/2014/main" id="{61B63211-FFC6-FA24-800A-4D3CFC3F602B}"/>
              </a:ext>
            </a:extLst>
          </p:cNvPr>
          <p:cNvSpPr txBox="1"/>
          <p:nvPr/>
        </p:nvSpPr>
        <p:spPr>
          <a:xfrm>
            <a:off x="-110473" y="100706"/>
            <a:ext cx="7713055" cy="523220"/>
          </a:xfrm>
          <a:prstGeom prst="rect">
            <a:avLst/>
          </a:prstGeom>
          <a:noFill/>
          <a:effectLst>
            <a:outerShdw blurRad="50800" dist="38100" dir="5400000" algn="ctr" rotWithShape="0">
              <a:srgbClr val="000000">
                <a:alpha val="64000"/>
              </a:srgbClr>
            </a:outerShdw>
          </a:effectLst>
        </p:spPr>
        <p:txBody>
          <a:bodyPr wrap="square" rtlCol="1">
            <a:spAutoFit/>
          </a:bodyPr>
          <a:lstStyle/>
          <a:p>
            <a:pPr algn="ctr"/>
            <a:r>
              <a:rPr lang="en-US" sz="2800" b="1" dirty="0">
                <a:solidFill>
                  <a:schemeClr val="bg1"/>
                </a:solidFill>
                <a:latin typeface="Yekan Bakh" panose="00000500000000000000" pitchFamily="2" charset="-78"/>
                <a:cs typeface="Yekan Bakh" panose="00000500000000000000" pitchFamily="2" charset="-78"/>
              </a:rPr>
              <a:t>What we proposed vs What we Accomplished</a:t>
            </a:r>
            <a:endParaRPr lang="fa-IR" sz="2800" b="1" dirty="0">
              <a:solidFill>
                <a:schemeClr val="bg1"/>
              </a:solidFill>
              <a:latin typeface="Yekan Bakh" panose="00000500000000000000" pitchFamily="2" charset="-78"/>
              <a:cs typeface="Yekan Bakh" panose="00000500000000000000" pitchFamily="2" charset="-78"/>
            </a:endParaRPr>
          </a:p>
        </p:txBody>
      </p:sp>
      <p:pic>
        <p:nvPicPr>
          <p:cNvPr id="7" name="Picture 6">
            <a:extLst>
              <a:ext uri="{FF2B5EF4-FFF2-40B4-BE49-F238E27FC236}">
                <a16:creationId xmlns:a16="http://schemas.microsoft.com/office/drawing/2014/main" id="{C1117F97-B891-7E35-B2CF-07B30E714AD9}"/>
              </a:ext>
            </a:extLst>
          </p:cNvPr>
          <p:cNvPicPr>
            <a:picLocks noChangeAspect="1"/>
          </p:cNvPicPr>
          <p:nvPr/>
        </p:nvPicPr>
        <p:blipFill>
          <a:blip r:embed="rId3"/>
          <a:stretch>
            <a:fillRect/>
          </a:stretch>
        </p:blipFill>
        <p:spPr>
          <a:xfrm>
            <a:off x="561202" y="918525"/>
            <a:ext cx="11069595" cy="5229955"/>
          </a:xfrm>
          <a:prstGeom prst="rect">
            <a:avLst/>
          </a:prstGeom>
        </p:spPr>
      </p:pic>
    </p:spTree>
    <p:extLst>
      <p:ext uri="{BB962C8B-B14F-4D97-AF65-F5344CB8AC3E}">
        <p14:creationId xmlns:p14="http://schemas.microsoft.com/office/powerpoint/2010/main" val="38321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B63211-FFC6-FA24-800A-4D3CFC3F602B}"/>
              </a:ext>
            </a:extLst>
          </p:cNvPr>
          <p:cNvSpPr txBox="1"/>
          <p:nvPr/>
        </p:nvSpPr>
        <p:spPr>
          <a:xfrm>
            <a:off x="-110473" y="100706"/>
            <a:ext cx="7713055" cy="523220"/>
          </a:xfrm>
          <a:prstGeom prst="rect">
            <a:avLst/>
          </a:prstGeom>
          <a:noFill/>
          <a:effectLst>
            <a:outerShdw blurRad="50800" dist="38100" dir="5400000" algn="ctr" rotWithShape="0">
              <a:srgbClr val="000000">
                <a:alpha val="64000"/>
              </a:srgbClr>
            </a:outerShdw>
          </a:effectLst>
        </p:spPr>
        <p:txBody>
          <a:bodyPr wrap="square" rtlCol="1">
            <a:spAutoFit/>
          </a:bodyPr>
          <a:lstStyle/>
          <a:p>
            <a:pPr algn="ctr"/>
            <a:r>
              <a:rPr lang="en-US" sz="2800" b="1" dirty="0">
                <a:solidFill>
                  <a:schemeClr val="bg1"/>
                </a:solidFill>
                <a:latin typeface="Yekan Bakh" panose="00000500000000000000" pitchFamily="2" charset="-78"/>
                <a:cs typeface="Yekan Bakh" panose="00000500000000000000" pitchFamily="2" charset="-78"/>
              </a:rPr>
              <a:t>What we proposed vs What we Accomplished</a:t>
            </a:r>
            <a:endParaRPr lang="fa-IR" sz="2800" b="1" dirty="0">
              <a:solidFill>
                <a:schemeClr val="bg1"/>
              </a:solidFill>
              <a:latin typeface="Yekan Bakh" panose="00000500000000000000" pitchFamily="2" charset="-78"/>
              <a:cs typeface="Yekan Bakh" panose="00000500000000000000" pitchFamily="2" charset="-78"/>
            </a:endParaRPr>
          </a:p>
        </p:txBody>
      </p:sp>
      <p:sp>
        <p:nvSpPr>
          <p:cNvPr id="6" name="TextBox 5">
            <a:extLst>
              <a:ext uri="{FF2B5EF4-FFF2-40B4-BE49-F238E27FC236}">
                <a16:creationId xmlns:a16="http://schemas.microsoft.com/office/drawing/2014/main" id="{D8C0B859-3F04-9082-053D-99DD28702F8C}"/>
              </a:ext>
            </a:extLst>
          </p:cNvPr>
          <p:cNvSpPr txBox="1"/>
          <p:nvPr/>
        </p:nvSpPr>
        <p:spPr>
          <a:xfrm>
            <a:off x="870903" y="1405717"/>
            <a:ext cx="10663600" cy="3747180"/>
          </a:xfrm>
          <a:prstGeom prst="rect">
            <a:avLst/>
          </a:prstGeom>
          <a:noFill/>
        </p:spPr>
        <p:txBody>
          <a:bodyPr wrap="square" rtlCol="1">
            <a:spAutoFit/>
          </a:bodyPr>
          <a:lstStyle/>
          <a:p>
            <a:pPr marL="285750" indent="-285750" algn="l">
              <a:lnSpc>
                <a:spcPct val="150000"/>
              </a:lnSpc>
              <a:buBlip>
                <a:blip r:embed="rId3"/>
              </a:buBlip>
            </a:pPr>
            <a:r>
              <a:rPr lang="en-US" sz="2000" dirty="0">
                <a:latin typeface="Yekan Bakh" panose="00000500000000000000" pitchFamily="2" charset="-78"/>
                <a:cs typeface="Yekan Bakh" panose="00000500000000000000" pitchFamily="2" charset="-78"/>
              </a:rPr>
              <a:t>Proposed English Dataset got Immediate Good Answers</a:t>
            </a:r>
          </a:p>
          <a:p>
            <a:pPr marL="285750" indent="-285750" algn="l">
              <a:lnSpc>
                <a:spcPct val="150000"/>
              </a:lnSpc>
              <a:buBlip>
                <a:blip r:embed="rId3"/>
              </a:buBlip>
            </a:pPr>
            <a:r>
              <a:rPr lang="en-US" sz="2000" dirty="0">
                <a:latin typeface="Yekan Bakh" panose="00000500000000000000" pitchFamily="2" charset="-78"/>
                <a:cs typeface="Yekan Bakh" panose="00000500000000000000" pitchFamily="2" charset="-78"/>
              </a:rPr>
              <a:t>To Challenge Ourself -&gt; Do it on Persian Books </a:t>
            </a:r>
            <a:r>
              <a:rPr lang="en-US" sz="2000" dirty="0">
                <a:latin typeface="Yekan Bakh" panose="00000500000000000000" pitchFamily="2" charset="-78"/>
                <a:cs typeface="Yekan Bakh" panose="00000500000000000000" pitchFamily="2" charset="-78"/>
                <a:sym typeface="Wingdings" panose="05000000000000000000" pitchFamily="2" charset="2"/>
              </a:rPr>
              <a:t></a:t>
            </a:r>
            <a:endParaRPr lang="fa-IR" sz="2000" dirty="0">
              <a:latin typeface="Yekan Bakh" panose="00000500000000000000" pitchFamily="2" charset="-78"/>
              <a:cs typeface="Yekan Bakh" panose="00000500000000000000" pitchFamily="2" charset="-78"/>
            </a:endParaRPr>
          </a:p>
          <a:p>
            <a:pPr marL="285750" indent="-285750" algn="l">
              <a:lnSpc>
                <a:spcPct val="150000"/>
              </a:lnSpc>
              <a:buBlip>
                <a:blip r:embed="rId3"/>
              </a:buBlip>
            </a:pPr>
            <a:r>
              <a:rPr lang="en-US" sz="2000" dirty="0">
                <a:latin typeface="Yekan Bakh" panose="00000500000000000000" pitchFamily="2" charset="-78"/>
                <a:cs typeface="Yekan Bakh" panose="00000500000000000000" pitchFamily="2" charset="-78"/>
              </a:rPr>
              <a:t>Crawled a Book Dataset From Ketabrah.ir</a:t>
            </a:r>
          </a:p>
          <a:p>
            <a:pPr marL="285750" indent="-285750" algn="l">
              <a:lnSpc>
                <a:spcPct val="150000"/>
              </a:lnSpc>
              <a:buBlip>
                <a:blip r:embed="rId3"/>
              </a:buBlip>
            </a:pPr>
            <a:r>
              <a:rPr lang="en-US" sz="2000" dirty="0">
                <a:latin typeface="Yekan Bakh" panose="00000500000000000000" pitchFamily="2" charset="-78"/>
                <a:cs typeface="Yekan Bakh" panose="00000500000000000000" pitchFamily="2" charset="-78"/>
              </a:rPr>
              <a:t>Created a Query-Book Relevancy Dataset using GPT4 &amp; GPT3.5</a:t>
            </a:r>
          </a:p>
          <a:p>
            <a:pPr marL="285750" indent="-285750" algn="l">
              <a:lnSpc>
                <a:spcPct val="150000"/>
              </a:lnSpc>
              <a:buBlip>
                <a:blip r:embed="rId3"/>
              </a:buBlip>
            </a:pPr>
            <a:r>
              <a:rPr lang="en-US" sz="2000" dirty="0">
                <a:latin typeface="Yekan Bakh" panose="00000500000000000000" pitchFamily="2" charset="-78"/>
                <a:cs typeface="Yekan Bakh" panose="00000500000000000000" pitchFamily="2" charset="-78"/>
              </a:rPr>
              <a:t>Systematic Evaluation on Retrieval Module</a:t>
            </a:r>
          </a:p>
          <a:p>
            <a:pPr marL="285750" indent="-285750" algn="l">
              <a:lnSpc>
                <a:spcPct val="150000"/>
              </a:lnSpc>
              <a:buBlip>
                <a:blip r:embed="rId3"/>
              </a:buBlip>
            </a:pPr>
            <a:r>
              <a:rPr lang="en-US" sz="2000" dirty="0">
                <a:latin typeface="Yekan Bakh" panose="00000500000000000000" pitchFamily="2" charset="-78"/>
                <a:cs typeface="Yekan Bakh" panose="00000500000000000000" pitchFamily="2" charset="-78"/>
              </a:rPr>
              <a:t>End-to-End Human Evaluation on System</a:t>
            </a:r>
          </a:p>
          <a:p>
            <a:pPr marL="285750" indent="-285750" algn="l">
              <a:lnSpc>
                <a:spcPct val="150000"/>
              </a:lnSpc>
              <a:buBlip>
                <a:blip r:embed="rId3"/>
              </a:buBlip>
            </a:pPr>
            <a:endParaRPr lang="en-US" sz="2000" dirty="0">
              <a:latin typeface="Yekan Bakh" panose="00000500000000000000" pitchFamily="2" charset="-78"/>
              <a:cs typeface="Yekan Bakh" panose="00000500000000000000" pitchFamily="2" charset="-78"/>
            </a:endParaRPr>
          </a:p>
          <a:p>
            <a:pPr algn="l">
              <a:lnSpc>
                <a:spcPct val="150000"/>
              </a:lnSpc>
            </a:pPr>
            <a:endParaRPr lang="fa-IR" sz="2000" dirty="0">
              <a:latin typeface="Yekan Bakh" panose="00000500000000000000" pitchFamily="2" charset="-78"/>
              <a:cs typeface="Yekan Bakh" panose="00000500000000000000" pitchFamily="2" charset="-78"/>
            </a:endParaRPr>
          </a:p>
        </p:txBody>
      </p:sp>
      <p:sp>
        <p:nvSpPr>
          <p:cNvPr id="8" name="Slide Number Placeholder 3">
            <a:extLst>
              <a:ext uri="{FF2B5EF4-FFF2-40B4-BE49-F238E27FC236}">
                <a16:creationId xmlns:a16="http://schemas.microsoft.com/office/drawing/2014/main" id="{E15E1C58-8E52-0E50-C24D-9BADA9EA0290}"/>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۳</a:t>
            </a:r>
          </a:p>
        </p:txBody>
      </p:sp>
    </p:spTree>
    <p:extLst>
      <p:ext uri="{BB962C8B-B14F-4D97-AF65-F5344CB8AC3E}">
        <p14:creationId xmlns:p14="http://schemas.microsoft.com/office/powerpoint/2010/main" val="1509829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B63211-FFC6-FA24-800A-4D3CFC3F602B}"/>
              </a:ext>
            </a:extLst>
          </p:cNvPr>
          <p:cNvSpPr txBox="1"/>
          <p:nvPr/>
        </p:nvSpPr>
        <p:spPr>
          <a:xfrm>
            <a:off x="255287" y="100706"/>
            <a:ext cx="7713055"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Datasets – Book Dataset</a:t>
            </a:r>
            <a:endParaRPr lang="fa-IR" sz="2800" b="1" dirty="0">
              <a:solidFill>
                <a:schemeClr val="bg1"/>
              </a:solidFill>
              <a:latin typeface="Yekan Bakh" panose="00000500000000000000" pitchFamily="2" charset="-78"/>
              <a:cs typeface="Yekan Bakh" panose="00000500000000000000" pitchFamily="2" charset="-78"/>
            </a:endParaRPr>
          </a:p>
        </p:txBody>
      </p:sp>
      <p:pic>
        <p:nvPicPr>
          <p:cNvPr id="3" name="Picture 2">
            <a:extLst>
              <a:ext uri="{FF2B5EF4-FFF2-40B4-BE49-F238E27FC236}">
                <a16:creationId xmlns:a16="http://schemas.microsoft.com/office/drawing/2014/main" id="{326CA420-0168-4DDC-68AB-1A4FED710E31}"/>
              </a:ext>
            </a:extLst>
          </p:cNvPr>
          <p:cNvPicPr>
            <a:picLocks noChangeAspect="1"/>
          </p:cNvPicPr>
          <p:nvPr/>
        </p:nvPicPr>
        <p:blipFill>
          <a:blip r:embed="rId4"/>
          <a:stretch>
            <a:fillRect/>
          </a:stretch>
        </p:blipFill>
        <p:spPr>
          <a:xfrm>
            <a:off x="0" y="804215"/>
            <a:ext cx="12192000" cy="2624785"/>
          </a:xfrm>
          <a:prstGeom prst="rect">
            <a:avLst/>
          </a:prstGeom>
        </p:spPr>
      </p:pic>
      <p:sp>
        <p:nvSpPr>
          <p:cNvPr id="8" name="TextBox 7">
            <a:extLst>
              <a:ext uri="{FF2B5EF4-FFF2-40B4-BE49-F238E27FC236}">
                <a16:creationId xmlns:a16="http://schemas.microsoft.com/office/drawing/2014/main" id="{9EA2E501-A457-D666-BF3E-DE3987E98718}"/>
              </a:ext>
            </a:extLst>
          </p:cNvPr>
          <p:cNvSpPr txBox="1"/>
          <p:nvPr/>
        </p:nvSpPr>
        <p:spPr>
          <a:xfrm>
            <a:off x="764200" y="3419878"/>
            <a:ext cx="6315869" cy="4301177"/>
          </a:xfrm>
          <a:prstGeom prst="rect">
            <a:avLst/>
          </a:prstGeom>
          <a:noFill/>
        </p:spPr>
        <p:txBody>
          <a:bodyPr wrap="square" rtlCol="1">
            <a:spAutoFit/>
          </a:bodyPr>
          <a:lstStyle/>
          <a:p>
            <a:pPr marL="285750" indent="-285750" algn="l">
              <a:lnSpc>
                <a:spcPct val="150000"/>
              </a:lnSpc>
              <a:buBlip>
                <a:blip r:embed="rId5"/>
              </a:buBlip>
            </a:pPr>
            <a:r>
              <a:rPr lang="en-US" sz="1600" dirty="0">
                <a:latin typeface="Yekan Bakh" panose="00000500000000000000" pitchFamily="2" charset="-78"/>
                <a:cs typeface="Yekan Bakh" panose="00000500000000000000" pitchFamily="2" charset="-78"/>
              </a:rPr>
              <a:t>4719 Books</a:t>
            </a:r>
          </a:p>
          <a:p>
            <a:pPr marL="285750" indent="-285750" algn="l">
              <a:lnSpc>
                <a:spcPct val="150000"/>
              </a:lnSpc>
              <a:buBlip>
                <a:blip r:embed="rId5"/>
              </a:buBlip>
            </a:pPr>
            <a:r>
              <a:rPr lang="en-US" sz="1600" dirty="0">
                <a:latin typeface="Yekan Bakh" panose="00000500000000000000" pitchFamily="2" charset="-78"/>
                <a:cs typeface="Yekan Bakh" panose="00000500000000000000" pitchFamily="2" charset="-78"/>
              </a:rPr>
              <a:t>Main Categories -&gt; Persian Stories, Translated English Stories</a:t>
            </a:r>
          </a:p>
          <a:p>
            <a:pPr marL="285750" indent="-285750" algn="l">
              <a:lnSpc>
                <a:spcPct val="150000"/>
              </a:lnSpc>
              <a:buBlip>
                <a:blip r:embed="rId5"/>
              </a:buBlip>
            </a:pPr>
            <a:r>
              <a:rPr lang="en-US" sz="1600" dirty="0">
                <a:latin typeface="Yekan Bakh" panose="00000500000000000000" pitchFamily="2" charset="-78"/>
                <a:cs typeface="Yekan Bakh" panose="00000500000000000000" pitchFamily="2" charset="-78"/>
              </a:rPr>
              <a:t>+20 keywords on Books</a:t>
            </a:r>
          </a:p>
          <a:p>
            <a:pPr marL="285750" indent="-285750" algn="l">
              <a:lnSpc>
                <a:spcPct val="150000"/>
              </a:lnSpc>
              <a:buBlip>
                <a:blip r:embed="rId5"/>
              </a:buBlip>
            </a:pPr>
            <a:r>
              <a:rPr lang="en-US" sz="1600" dirty="0">
                <a:latin typeface="Yekan Bakh" panose="00000500000000000000" pitchFamily="2" charset="-78"/>
                <a:cs typeface="Yekan Bakh" panose="00000500000000000000" pitchFamily="2" charset="-78"/>
              </a:rPr>
              <a:t>Book Overview:</a:t>
            </a:r>
          </a:p>
          <a:p>
            <a:pPr marL="742950" lvl="1" indent="-285750">
              <a:lnSpc>
                <a:spcPct val="150000"/>
              </a:lnSpc>
              <a:buBlip>
                <a:blip r:embed="rId5"/>
              </a:buBlip>
            </a:pPr>
            <a:r>
              <a:rPr lang="en-US" sz="1600" dirty="0">
                <a:latin typeface="Yekan Bakh" panose="00000500000000000000" pitchFamily="2" charset="-78"/>
                <a:cs typeface="Yekan Bakh" panose="00000500000000000000" pitchFamily="2" charset="-78"/>
              </a:rPr>
              <a:t>Some Parts of Story</a:t>
            </a:r>
          </a:p>
          <a:p>
            <a:pPr marL="742950" lvl="1" indent="-285750">
              <a:lnSpc>
                <a:spcPct val="150000"/>
              </a:lnSpc>
              <a:buBlip>
                <a:blip r:embed="rId5"/>
              </a:buBlip>
            </a:pPr>
            <a:r>
              <a:rPr lang="en-US" sz="1600" dirty="0">
                <a:latin typeface="Yekan Bakh" panose="00000500000000000000" pitchFamily="2" charset="-78"/>
                <a:cs typeface="Yekan Bakh" panose="00000500000000000000" pitchFamily="2" charset="-78"/>
              </a:rPr>
              <a:t>About the Author</a:t>
            </a:r>
          </a:p>
          <a:p>
            <a:pPr marL="742950" lvl="1" indent="-285750">
              <a:lnSpc>
                <a:spcPct val="150000"/>
              </a:lnSpc>
              <a:buBlip>
                <a:blip r:embed="rId5"/>
              </a:buBlip>
            </a:pPr>
            <a:r>
              <a:rPr lang="en-US" sz="1600" dirty="0">
                <a:latin typeface="Yekan Bakh" panose="00000500000000000000" pitchFamily="2" charset="-78"/>
                <a:cs typeface="Yekan Bakh" panose="00000500000000000000" pitchFamily="2" charset="-78"/>
              </a:rPr>
              <a:t>About the book</a:t>
            </a:r>
          </a:p>
          <a:p>
            <a:pPr marL="742950" lvl="1" indent="-285750">
              <a:lnSpc>
                <a:spcPct val="150000"/>
              </a:lnSpc>
              <a:buBlip>
                <a:blip r:embed="rId5"/>
              </a:buBlip>
            </a:pPr>
            <a:r>
              <a:rPr lang="en-US" sz="1600" dirty="0">
                <a:latin typeface="Yekan Bakh" panose="00000500000000000000" pitchFamily="2" charset="-78"/>
                <a:cs typeface="Yekan Bakh" panose="00000500000000000000" pitchFamily="2" charset="-78"/>
              </a:rPr>
              <a:t>Who is this book good for?</a:t>
            </a:r>
          </a:p>
          <a:p>
            <a:pPr marL="742950" lvl="1" indent="-285750">
              <a:lnSpc>
                <a:spcPct val="150000"/>
              </a:lnSpc>
              <a:buBlip>
                <a:blip r:embed="rId5"/>
              </a:buBlip>
            </a:pPr>
            <a:endParaRPr lang="en-US" sz="1600" dirty="0">
              <a:latin typeface="Yekan Bakh" panose="00000500000000000000" pitchFamily="2" charset="-78"/>
              <a:cs typeface="Yekan Bakh" panose="00000500000000000000" pitchFamily="2" charset="-78"/>
            </a:endParaRPr>
          </a:p>
          <a:p>
            <a:pPr marL="285750" indent="-285750" algn="l">
              <a:lnSpc>
                <a:spcPct val="150000"/>
              </a:lnSpc>
              <a:buBlip>
                <a:blip r:embed="rId5"/>
              </a:buBlip>
            </a:pPr>
            <a:endParaRPr lang="en-US" sz="2000" dirty="0">
              <a:latin typeface="Yekan Bakh" panose="00000500000000000000" pitchFamily="2" charset="-78"/>
              <a:cs typeface="Yekan Bakh" panose="00000500000000000000" pitchFamily="2" charset="-78"/>
            </a:endParaRPr>
          </a:p>
          <a:p>
            <a:pPr algn="l">
              <a:lnSpc>
                <a:spcPct val="150000"/>
              </a:lnSpc>
            </a:pPr>
            <a:endParaRPr lang="fa-IR" sz="2000" dirty="0">
              <a:latin typeface="Yekan Bakh" panose="00000500000000000000" pitchFamily="2" charset="-78"/>
              <a:cs typeface="Yekan Bakh" panose="00000500000000000000" pitchFamily="2" charset="-78"/>
            </a:endParaRPr>
          </a:p>
        </p:txBody>
      </p:sp>
      <p:sp>
        <p:nvSpPr>
          <p:cNvPr id="9" name="Slide Number Placeholder 3">
            <a:extLst>
              <a:ext uri="{FF2B5EF4-FFF2-40B4-BE49-F238E27FC236}">
                <a16:creationId xmlns:a16="http://schemas.microsoft.com/office/drawing/2014/main" id="{E15B39E3-789D-6825-811F-B68F3EBC0300}"/>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۴</a:t>
            </a:r>
          </a:p>
        </p:txBody>
      </p:sp>
    </p:spTree>
    <p:extLst>
      <p:ext uri="{BB962C8B-B14F-4D97-AF65-F5344CB8AC3E}">
        <p14:creationId xmlns:p14="http://schemas.microsoft.com/office/powerpoint/2010/main" val="1112913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fade">
                                      <p:cBhvr>
                                        <p:cTn id="25" dur="500"/>
                                        <p:tgtEl>
                                          <p:spTgt spid="8">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8">
                                            <p:txEl>
                                              <p:pRg st="5" end="5"/>
                                            </p:txEl>
                                          </p:spTgt>
                                        </p:tgtEl>
                                        <p:attrNameLst>
                                          <p:attrName>style.visibility</p:attrName>
                                        </p:attrNameLst>
                                      </p:cBhvr>
                                      <p:to>
                                        <p:strVal val="visible"/>
                                      </p:to>
                                    </p:set>
                                    <p:animEffect transition="in" filter="fade">
                                      <p:cBhvr>
                                        <p:cTn id="28" dur="500"/>
                                        <p:tgtEl>
                                          <p:spTgt spid="8">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animEffect transition="in" filter="fade">
                                      <p:cBhvr>
                                        <p:cTn id="31" dur="500"/>
                                        <p:tgtEl>
                                          <p:spTgt spid="8">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8">
                                            <p:txEl>
                                              <p:pRg st="7" end="7"/>
                                            </p:txEl>
                                          </p:spTgt>
                                        </p:tgtEl>
                                        <p:attrNameLst>
                                          <p:attrName>style.visibility</p:attrName>
                                        </p:attrNameLst>
                                      </p:cBhvr>
                                      <p:to>
                                        <p:strVal val="visible"/>
                                      </p:to>
                                    </p:set>
                                    <p:animEffect transition="in" filter="fade">
                                      <p:cBhvr>
                                        <p:cTn id="34"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B63211-FFC6-FA24-800A-4D3CFC3F602B}"/>
              </a:ext>
            </a:extLst>
          </p:cNvPr>
          <p:cNvSpPr txBox="1"/>
          <p:nvPr/>
        </p:nvSpPr>
        <p:spPr>
          <a:xfrm>
            <a:off x="255287" y="100706"/>
            <a:ext cx="7713055"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Datasets – Query Document Relevancy</a:t>
            </a:r>
            <a:endParaRPr lang="fa-IR" sz="2800" b="1" dirty="0">
              <a:solidFill>
                <a:schemeClr val="bg1"/>
              </a:solidFill>
              <a:latin typeface="Yekan Bakh" panose="00000500000000000000" pitchFamily="2" charset="-78"/>
              <a:cs typeface="Yekan Bakh" panose="00000500000000000000" pitchFamily="2" charset="-78"/>
            </a:endParaRPr>
          </a:p>
        </p:txBody>
      </p:sp>
      <p:sp>
        <p:nvSpPr>
          <p:cNvPr id="8" name="TextBox 7">
            <a:extLst>
              <a:ext uri="{FF2B5EF4-FFF2-40B4-BE49-F238E27FC236}">
                <a16:creationId xmlns:a16="http://schemas.microsoft.com/office/drawing/2014/main" id="{9EA2E501-A457-D666-BF3E-DE3987E98718}"/>
              </a:ext>
            </a:extLst>
          </p:cNvPr>
          <p:cNvSpPr txBox="1"/>
          <p:nvPr/>
        </p:nvSpPr>
        <p:spPr>
          <a:xfrm>
            <a:off x="764200" y="885684"/>
            <a:ext cx="10663600" cy="1900520"/>
          </a:xfrm>
          <a:prstGeom prst="rect">
            <a:avLst/>
          </a:prstGeom>
          <a:noFill/>
        </p:spPr>
        <p:txBody>
          <a:bodyPr wrap="square" rtlCol="1">
            <a:spAutoFit/>
          </a:bodyPr>
          <a:lstStyle/>
          <a:p>
            <a:pPr marL="285750" indent="-285750" algn="l">
              <a:lnSpc>
                <a:spcPct val="150000"/>
              </a:lnSpc>
              <a:buBlip>
                <a:blip r:embed="rId4"/>
              </a:buBlip>
            </a:pPr>
            <a:r>
              <a:rPr lang="en-US" sz="2000" dirty="0">
                <a:latin typeface="Yekan Bakh" panose="00000500000000000000" pitchFamily="2" charset="-78"/>
                <a:cs typeface="Yekan Bakh" panose="00000500000000000000" pitchFamily="2" charset="-78"/>
              </a:rPr>
              <a:t>Keywords are the key!</a:t>
            </a:r>
          </a:p>
          <a:p>
            <a:pPr marL="285750" indent="-285750" algn="l">
              <a:lnSpc>
                <a:spcPct val="150000"/>
              </a:lnSpc>
              <a:buBlip>
                <a:blip r:embed="rId4"/>
              </a:buBlip>
            </a:pPr>
            <a:r>
              <a:rPr lang="en-US" sz="2000" dirty="0">
                <a:latin typeface="Yekan Bakh" panose="00000500000000000000" pitchFamily="2" charset="-78"/>
                <a:cs typeface="Yekan Bakh" panose="00000500000000000000" pitchFamily="2" charset="-78"/>
              </a:rPr>
              <a:t>6209 Initial Keywords -&gt; 3467 Persian Keywords ( Still too many! )</a:t>
            </a:r>
          </a:p>
          <a:p>
            <a:pPr algn="l">
              <a:lnSpc>
                <a:spcPct val="150000"/>
              </a:lnSpc>
            </a:pPr>
            <a:endParaRPr lang="en-US" sz="2000" dirty="0">
              <a:latin typeface="Yekan Bakh" panose="00000500000000000000" pitchFamily="2" charset="-78"/>
              <a:cs typeface="Yekan Bakh" panose="00000500000000000000" pitchFamily="2" charset="-78"/>
            </a:endParaRPr>
          </a:p>
          <a:p>
            <a:pPr algn="l">
              <a:lnSpc>
                <a:spcPct val="150000"/>
              </a:lnSpc>
            </a:pPr>
            <a:endParaRPr lang="fa-IR" sz="2000" dirty="0">
              <a:latin typeface="Yekan Bakh" panose="00000500000000000000" pitchFamily="2" charset="-78"/>
              <a:cs typeface="Yekan Bakh" panose="00000500000000000000" pitchFamily="2" charset="-78"/>
            </a:endParaRPr>
          </a:p>
        </p:txBody>
      </p:sp>
      <p:pic>
        <p:nvPicPr>
          <p:cNvPr id="6" name="Picture 5">
            <a:extLst>
              <a:ext uri="{FF2B5EF4-FFF2-40B4-BE49-F238E27FC236}">
                <a16:creationId xmlns:a16="http://schemas.microsoft.com/office/drawing/2014/main" id="{2FA0787D-060B-69D8-05A0-B80B98587B4D}"/>
              </a:ext>
            </a:extLst>
          </p:cNvPr>
          <p:cNvPicPr>
            <a:picLocks noChangeAspect="1"/>
          </p:cNvPicPr>
          <p:nvPr/>
        </p:nvPicPr>
        <p:blipFill>
          <a:blip r:embed="rId5"/>
          <a:stretch>
            <a:fillRect/>
          </a:stretch>
        </p:blipFill>
        <p:spPr>
          <a:xfrm>
            <a:off x="2245042" y="1948414"/>
            <a:ext cx="6696075" cy="4333875"/>
          </a:xfrm>
          <a:prstGeom prst="rect">
            <a:avLst/>
          </a:prstGeom>
        </p:spPr>
      </p:pic>
      <p:sp>
        <p:nvSpPr>
          <p:cNvPr id="9" name="Slide Number Placeholder 3">
            <a:extLst>
              <a:ext uri="{FF2B5EF4-FFF2-40B4-BE49-F238E27FC236}">
                <a16:creationId xmlns:a16="http://schemas.microsoft.com/office/drawing/2014/main" id="{A4109596-F22C-A766-6300-7A5B5A30D326}"/>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۵</a:t>
            </a:r>
          </a:p>
        </p:txBody>
      </p:sp>
    </p:spTree>
    <p:extLst>
      <p:ext uri="{BB962C8B-B14F-4D97-AF65-F5344CB8AC3E}">
        <p14:creationId xmlns:p14="http://schemas.microsoft.com/office/powerpoint/2010/main" val="2376024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02D1E9C-764B-755A-13BA-397DD01B210D}"/>
              </a:ext>
            </a:extLst>
          </p:cNvPr>
          <p:cNvSpPr>
            <a:spLocks noGrp="1"/>
          </p:cNvSpPr>
          <p:nvPr>
            <p:ph type="sldNum" sz="quarter" idx="12"/>
          </p:nvPr>
        </p:nvSpPr>
        <p:spPr/>
        <p:txBody>
          <a:bodyPr/>
          <a:lstStyle/>
          <a:p>
            <a:fld id="{BA621F62-2E85-4D98-B966-238BEE474F24}" type="slidenum">
              <a:rPr lang="fa-IR" smtClean="0"/>
              <a:t>6</a:t>
            </a:fld>
            <a:endParaRPr lang="fa-IR"/>
          </a:p>
        </p:txBody>
      </p:sp>
      <p:sp>
        <p:nvSpPr>
          <p:cNvPr id="5" name="TextBox 4">
            <a:extLst>
              <a:ext uri="{FF2B5EF4-FFF2-40B4-BE49-F238E27FC236}">
                <a16:creationId xmlns:a16="http://schemas.microsoft.com/office/drawing/2014/main" id="{61B63211-FFC6-FA24-800A-4D3CFC3F602B}"/>
              </a:ext>
            </a:extLst>
          </p:cNvPr>
          <p:cNvSpPr txBox="1"/>
          <p:nvPr/>
        </p:nvSpPr>
        <p:spPr>
          <a:xfrm>
            <a:off x="255287" y="100706"/>
            <a:ext cx="7713055"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Datasets – Query Document Relevancy</a:t>
            </a:r>
            <a:endParaRPr lang="fa-IR" sz="2800" b="1" dirty="0">
              <a:solidFill>
                <a:schemeClr val="bg1"/>
              </a:solidFill>
              <a:latin typeface="Yekan Bakh" panose="00000500000000000000" pitchFamily="2" charset="-78"/>
              <a:cs typeface="Yekan Bakh" panose="00000500000000000000" pitchFamily="2" charset="-78"/>
            </a:endParaRPr>
          </a:p>
        </p:txBody>
      </p:sp>
      <p:sp>
        <p:nvSpPr>
          <p:cNvPr id="8" name="TextBox 7">
            <a:extLst>
              <a:ext uri="{FF2B5EF4-FFF2-40B4-BE49-F238E27FC236}">
                <a16:creationId xmlns:a16="http://schemas.microsoft.com/office/drawing/2014/main" id="{9EA2E501-A457-D666-BF3E-DE3987E98718}"/>
              </a:ext>
            </a:extLst>
          </p:cNvPr>
          <p:cNvSpPr txBox="1"/>
          <p:nvPr/>
        </p:nvSpPr>
        <p:spPr>
          <a:xfrm>
            <a:off x="555194" y="885684"/>
            <a:ext cx="10663600" cy="5132174"/>
          </a:xfrm>
          <a:prstGeom prst="rect">
            <a:avLst/>
          </a:prstGeom>
          <a:noFill/>
        </p:spPr>
        <p:txBody>
          <a:bodyPr wrap="square" rtlCol="1">
            <a:spAutoFit/>
          </a:bodyPr>
          <a:lstStyle/>
          <a:p>
            <a:pPr marL="285750" indent="-285750" algn="l">
              <a:lnSpc>
                <a:spcPct val="150000"/>
              </a:lnSpc>
              <a:buBlip>
                <a:blip r:embed="rId4"/>
              </a:buBlip>
            </a:pPr>
            <a:r>
              <a:rPr lang="en-US" sz="2000" b="1" dirty="0">
                <a:latin typeface="Yekan Bakh" panose="00000500000000000000" pitchFamily="2" charset="-78"/>
                <a:cs typeface="Yekan Bakh" panose="00000500000000000000" pitchFamily="2" charset="-78"/>
              </a:rPr>
              <a:t>Filtering Approaches</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Get the 50 most frequent ( Simple but flawed )</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Use GPT4 for best </a:t>
            </a:r>
            <a:r>
              <a:rPr lang="en-US" sz="2000" dirty="0" err="1">
                <a:latin typeface="Yekan Bakh" panose="00000500000000000000" pitchFamily="2" charset="-78"/>
                <a:cs typeface="Yekan Bakh" panose="00000500000000000000" pitchFamily="2" charset="-78"/>
              </a:rPr>
              <a:t>SoTA</a:t>
            </a:r>
            <a:r>
              <a:rPr lang="en-US" sz="2000" dirty="0">
                <a:latin typeface="Yekan Bakh" panose="00000500000000000000" pitchFamily="2" charset="-78"/>
                <a:cs typeface="Yekan Bakh" panose="00000500000000000000" pitchFamily="2" charset="-78"/>
              </a:rPr>
              <a:t> Comprehension ( Expensive with Bigger Contexts )</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Use GPT3.5 for Bigger Contexts and Cost ( Slightly weaker Performance )</a:t>
            </a:r>
          </a:p>
          <a:p>
            <a:pPr marL="285750" indent="-285750">
              <a:lnSpc>
                <a:spcPct val="150000"/>
              </a:lnSpc>
              <a:buBlip>
                <a:blip r:embed="rId4"/>
              </a:buBlip>
            </a:pPr>
            <a:r>
              <a:rPr lang="en-US" sz="2000" b="1" dirty="0">
                <a:latin typeface="Yekan Bakh" panose="00000500000000000000" pitchFamily="2" charset="-78"/>
                <a:cs typeface="Yekan Bakh" panose="00000500000000000000" pitchFamily="2" charset="-78"/>
              </a:rPr>
              <a:t>Best of Both Worlds</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50 Created by GPT4 based on keywords with </a:t>
            </a:r>
            <a:r>
              <a:rPr lang="en-US" sz="2000" dirty="0" err="1">
                <a:latin typeface="Yekan Bakh" panose="00000500000000000000" pitchFamily="2" charset="-78"/>
                <a:cs typeface="Yekan Bakh" panose="00000500000000000000" pitchFamily="2" charset="-78"/>
              </a:rPr>
              <a:t>freq</a:t>
            </a:r>
            <a:r>
              <a:rPr lang="en-US" sz="2000" dirty="0">
                <a:latin typeface="Yekan Bakh" panose="00000500000000000000" pitchFamily="2" charset="-78"/>
                <a:cs typeface="Yekan Bakh" panose="00000500000000000000" pitchFamily="2" charset="-78"/>
              </a:rPr>
              <a:t> &gt; 10</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50 Created by GPT3.5 based on keywords with </a:t>
            </a:r>
            <a:r>
              <a:rPr lang="en-US" sz="2000" dirty="0" err="1">
                <a:latin typeface="Yekan Bakh" panose="00000500000000000000" pitchFamily="2" charset="-78"/>
                <a:cs typeface="Yekan Bakh" panose="00000500000000000000" pitchFamily="2" charset="-78"/>
              </a:rPr>
              <a:t>freq</a:t>
            </a:r>
            <a:r>
              <a:rPr lang="en-US" sz="2000" dirty="0">
                <a:latin typeface="Yekan Bakh" panose="00000500000000000000" pitchFamily="2" charset="-78"/>
                <a:cs typeface="Yekan Bakh" panose="00000500000000000000" pitchFamily="2" charset="-78"/>
              </a:rPr>
              <a:t> &gt; 3</a:t>
            </a:r>
          </a:p>
          <a:p>
            <a:pPr marL="742950" lvl="1" indent="-285750">
              <a:lnSpc>
                <a:spcPct val="150000"/>
              </a:lnSpc>
              <a:buBlip>
                <a:blip r:embed="rId4"/>
              </a:buBlip>
            </a:pPr>
            <a:r>
              <a:rPr lang="en-US" sz="2000" dirty="0">
                <a:latin typeface="Yekan Bakh" panose="00000500000000000000" pitchFamily="2" charset="-78"/>
                <a:cs typeface="Yekan Bakh" panose="00000500000000000000" pitchFamily="2" charset="-78"/>
              </a:rPr>
              <a:t>Overall 72 unique keywords</a:t>
            </a:r>
          </a:p>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Created 10 queries for each keyword -&gt; 720 queries total</a:t>
            </a:r>
          </a:p>
          <a:p>
            <a:pPr marL="285750" indent="-285750">
              <a:lnSpc>
                <a:spcPct val="150000"/>
              </a:lnSpc>
              <a:buBlip>
                <a:blip r:embed="rId4"/>
              </a:buBlip>
            </a:pPr>
            <a:endParaRPr lang="en-US" sz="2000" dirty="0">
              <a:latin typeface="Yekan Bakh" panose="00000500000000000000" pitchFamily="2" charset="-78"/>
              <a:cs typeface="Yekan Bakh" panose="00000500000000000000" pitchFamily="2" charset="-78"/>
            </a:endParaRPr>
          </a:p>
          <a:p>
            <a:pPr algn="l">
              <a:lnSpc>
                <a:spcPct val="150000"/>
              </a:lnSpc>
            </a:pPr>
            <a:endParaRPr lang="fa-IR" sz="2000" dirty="0">
              <a:latin typeface="Yekan Bakh" panose="00000500000000000000" pitchFamily="2" charset="-78"/>
              <a:cs typeface="Yekan Bakh" panose="00000500000000000000" pitchFamily="2" charset="-78"/>
            </a:endParaRPr>
          </a:p>
        </p:txBody>
      </p:sp>
      <p:sp>
        <p:nvSpPr>
          <p:cNvPr id="7" name="Slide Number Placeholder 3">
            <a:extLst>
              <a:ext uri="{FF2B5EF4-FFF2-40B4-BE49-F238E27FC236}">
                <a16:creationId xmlns:a16="http://schemas.microsoft.com/office/drawing/2014/main" id="{C2A1E94F-FBFF-0A2C-1BF7-6079D862C127}"/>
              </a:ext>
            </a:extLst>
          </p:cNvPr>
          <p:cNvSpPr txBox="1">
            <a:spLocks/>
          </p:cNvSpPr>
          <p:nvPr/>
        </p:nvSpPr>
        <p:spPr>
          <a:xfrm>
            <a:off x="11630797" y="6505938"/>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۶</a:t>
            </a:r>
          </a:p>
        </p:txBody>
      </p:sp>
    </p:spTree>
    <p:extLst>
      <p:ext uri="{BB962C8B-B14F-4D97-AF65-F5344CB8AC3E}">
        <p14:creationId xmlns:p14="http://schemas.microsoft.com/office/powerpoint/2010/main" val="3309515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B63211-FFC6-FA24-800A-4D3CFC3F602B}"/>
              </a:ext>
            </a:extLst>
          </p:cNvPr>
          <p:cNvSpPr txBox="1"/>
          <p:nvPr/>
        </p:nvSpPr>
        <p:spPr>
          <a:xfrm>
            <a:off x="255287" y="100706"/>
            <a:ext cx="7713055"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Datasets – Query Document Relevancy</a:t>
            </a:r>
            <a:endParaRPr lang="fa-IR" sz="2800" b="1" dirty="0">
              <a:solidFill>
                <a:schemeClr val="bg1"/>
              </a:solidFill>
              <a:latin typeface="Yekan Bakh" panose="00000500000000000000" pitchFamily="2" charset="-78"/>
              <a:cs typeface="Yekan Bakh" panose="00000500000000000000" pitchFamily="2" charset="-78"/>
            </a:endParaRPr>
          </a:p>
        </p:txBody>
      </p:sp>
      <p:pic>
        <p:nvPicPr>
          <p:cNvPr id="3" name="Picture 2">
            <a:extLst>
              <a:ext uri="{FF2B5EF4-FFF2-40B4-BE49-F238E27FC236}">
                <a16:creationId xmlns:a16="http://schemas.microsoft.com/office/drawing/2014/main" id="{FF66CE44-E172-4051-6A6E-93D123EA55DD}"/>
              </a:ext>
            </a:extLst>
          </p:cNvPr>
          <p:cNvPicPr>
            <a:picLocks noChangeAspect="1"/>
          </p:cNvPicPr>
          <p:nvPr/>
        </p:nvPicPr>
        <p:blipFill>
          <a:blip r:embed="rId4"/>
          <a:stretch>
            <a:fillRect/>
          </a:stretch>
        </p:blipFill>
        <p:spPr>
          <a:xfrm>
            <a:off x="632970" y="925586"/>
            <a:ext cx="10926059" cy="5006827"/>
          </a:xfrm>
          <a:prstGeom prst="rect">
            <a:avLst/>
          </a:prstGeom>
        </p:spPr>
      </p:pic>
      <p:sp>
        <p:nvSpPr>
          <p:cNvPr id="7" name="Slide Number Placeholder 3">
            <a:extLst>
              <a:ext uri="{FF2B5EF4-FFF2-40B4-BE49-F238E27FC236}">
                <a16:creationId xmlns:a16="http://schemas.microsoft.com/office/drawing/2014/main" id="{8C9360A0-CBEE-4136-0A0D-705BEF8C8C91}"/>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۷</a:t>
            </a:r>
          </a:p>
        </p:txBody>
      </p:sp>
    </p:spTree>
    <p:extLst>
      <p:ext uri="{BB962C8B-B14F-4D97-AF65-F5344CB8AC3E}">
        <p14:creationId xmlns:p14="http://schemas.microsoft.com/office/powerpoint/2010/main" val="2114490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B63211-FFC6-FA24-800A-4D3CFC3F602B}"/>
              </a:ext>
            </a:extLst>
          </p:cNvPr>
          <p:cNvSpPr txBox="1"/>
          <p:nvPr/>
        </p:nvSpPr>
        <p:spPr>
          <a:xfrm>
            <a:off x="255287" y="100706"/>
            <a:ext cx="7713055"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Approach</a:t>
            </a:r>
            <a:endParaRPr lang="fa-IR" sz="2800" b="1" dirty="0">
              <a:solidFill>
                <a:schemeClr val="bg1"/>
              </a:solidFill>
              <a:latin typeface="Yekan Bakh" panose="00000500000000000000" pitchFamily="2" charset="-78"/>
              <a:cs typeface="Yekan Bakh" panose="00000500000000000000" pitchFamily="2" charset="-78"/>
            </a:endParaRPr>
          </a:p>
        </p:txBody>
      </p:sp>
      <p:sp>
        <p:nvSpPr>
          <p:cNvPr id="7" name="Slide Number Placeholder 3">
            <a:extLst>
              <a:ext uri="{FF2B5EF4-FFF2-40B4-BE49-F238E27FC236}">
                <a16:creationId xmlns:a16="http://schemas.microsoft.com/office/drawing/2014/main" id="{8C9360A0-CBEE-4136-0A0D-705BEF8C8C91}"/>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۷</a:t>
            </a:r>
          </a:p>
        </p:txBody>
      </p:sp>
      <p:sp>
        <p:nvSpPr>
          <p:cNvPr id="6" name="TextBox 5">
            <a:extLst>
              <a:ext uri="{FF2B5EF4-FFF2-40B4-BE49-F238E27FC236}">
                <a16:creationId xmlns:a16="http://schemas.microsoft.com/office/drawing/2014/main" id="{4D883822-BF15-D1DB-FA3C-8BF80F4CBEC1}"/>
              </a:ext>
            </a:extLst>
          </p:cNvPr>
          <p:cNvSpPr txBox="1"/>
          <p:nvPr/>
        </p:nvSpPr>
        <p:spPr>
          <a:xfrm>
            <a:off x="555194" y="885684"/>
            <a:ext cx="10663600" cy="2823850"/>
          </a:xfrm>
          <a:prstGeom prst="rect">
            <a:avLst/>
          </a:prstGeom>
          <a:noFill/>
        </p:spPr>
        <p:txBody>
          <a:bodyPr wrap="square" rtlCol="1">
            <a:spAutoFit/>
          </a:bodyPr>
          <a:lstStyle/>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Standard RAG Pipeline</a:t>
            </a:r>
          </a:p>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Character level Chunking with overlap</a:t>
            </a:r>
          </a:p>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Ensemble Retriever ( Semantic + BM25 )</a:t>
            </a:r>
          </a:p>
          <a:p>
            <a:pPr marL="285750" indent="-285750">
              <a:lnSpc>
                <a:spcPct val="150000"/>
              </a:lnSpc>
              <a:buBlip>
                <a:blip r:embed="rId4"/>
              </a:buBlip>
            </a:pPr>
            <a:r>
              <a:rPr lang="en-US" sz="2000" dirty="0">
                <a:latin typeface="Yekan Bakh" panose="00000500000000000000" pitchFamily="2" charset="-78"/>
                <a:cs typeface="Yekan Bakh" panose="00000500000000000000" pitchFamily="2" charset="-78"/>
              </a:rPr>
              <a:t>Self-Query with Metadata</a:t>
            </a:r>
          </a:p>
          <a:p>
            <a:pPr marL="285750" indent="-285750">
              <a:lnSpc>
                <a:spcPct val="150000"/>
              </a:lnSpc>
              <a:buBlip>
                <a:blip r:embed="rId4"/>
              </a:buBlip>
            </a:pPr>
            <a:endParaRPr lang="en-US" sz="2000" dirty="0">
              <a:latin typeface="Yekan Bakh" panose="00000500000000000000" pitchFamily="2" charset="-78"/>
              <a:cs typeface="Yekan Bakh" panose="00000500000000000000" pitchFamily="2" charset="-78"/>
            </a:endParaRPr>
          </a:p>
          <a:p>
            <a:pPr algn="l">
              <a:lnSpc>
                <a:spcPct val="150000"/>
              </a:lnSpc>
            </a:pPr>
            <a:endParaRPr lang="fa-IR" sz="2000" dirty="0">
              <a:latin typeface="Yekan Bakh" panose="00000500000000000000" pitchFamily="2" charset="-78"/>
              <a:cs typeface="Yekan Bakh" panose="00000500000000000000" pitchFamily="2" charset="-78"/>
            </a:endParaRPr>
          </a:p>
        </p:txBody>
      </p:sp>
    </p:spTree>
    <p:extLst>
      <p:ext uri="{BB962C8B-B14F-4D97-AF65-F5344CB8AC3E}">
        <p14:creationId xmlns:p14="http://schemas.microsoft.com/office/powerpoint/2010/main" val="638945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B63211-FFC6-FA24-800A-4D3CFC3F602B}"/>
              </a:ext>
            </a:extLst>
          </p:cNvPr>
          <p:cNvSpPr txBox="1"/>
          <p:nvPr/>
        </p:nvSpPr>
        <p:spPr>
          <a:xfrm>
            <a:off x="255287" y="100706"/>
            <a:ext cx="8355313" cy="523220"/>
          </a:xfrm>
          <a:prstGeom prst="rect">
            <a:avLst/>
          </a:prstGeom>
          <a:noFill/>
          <a:effectLst>
            <a:outerShdw blurRad="50800" dist="38100" dir="5400000" algn="ctr" rotWithShape="0">
              <a:srgbClr val="000000">
                <a:alpha val="64000"/>
              </a:srgbClr>
            </a:outerShdw>
          </a:effectLst>
        </p:spPr>
        <p:txBody>
          <a:bodyPr wrap="square" rtlCol="1">
            <a:spAutoFit/>
          </a:bodyPr>
          <a:lstStyle/>
          <a:p>
            <a:r>
              <a:rPr lang="en-US" sz="2800" b="1" dirty="0">
                <a:solidFill>
                  <a:schemeClr val="bg1"/>
                </a:solidFill>
                <a:latin typeface="Yekan Bakh" panose="00000500000000000000" pitchFamily="2" charset="-78"/>
                <a:cs typeface="Yekan Bakh" panose="00000500000000000000" pitchFamily="2" charset="-78"/>
              </a:rPr>
              <a:t>Experiments – Systematic Evaluation of Retrieval</a:t>
            </a:r>
            <a:endParaRPr lang="fa-IR" sz="2800" b="1" dirty="0">
              <a:solidFill>
                <a:schemeClr val="bg1"/>
              </a:solidFill>
              <a:latin typeface="Yekan Bakh" panose="00000500000000000000" pitchFamily="2" charset="-78"/>
              <a:cs typeface="Yekan Bakh" panose="00000500000000000000" pitchFamily="2" charset="-78"/>
            </a:endParaRPr>
          </a:p>
        </p:txBody>
      </p:sp>
      <p:pic>
        <p:nvPicPr>
          <p:cNvPr id="6" name="Picture 5">
            <a:extLst>
              <a:ext uri="{FF2B5EF4-FFF2-40B4-BE49-F238E27FC236}">
                <a16:creationId xmlns:a16="http://schemas.microsoft.com/office/drawing/2014/main" id="{14C7BEC6-E533-9D58-FB37-A94373273042}"/>
              </a:ext>
            </a:extLst>
          </p:cNvPr>
          <p:cNvPicPr>
            <a:picLocks noChangeAspect="1"/>
          </p:cNvPicPr>
          <p:nvPr/>
        </p:nvPicPr>
        <p:blipFill>
          <a:blip r:embed="rId4"/>
          <a:stretch>
            <a:fillRect/>
          </a:stretch>
        </p:blipFill>
        <p:spPr>
          <a:xfrm>
            <a:off x="0" y="3212485"/>
            <a:ext cx="11513673" cy="2759831"/>
          </a:xfrm>
          <a:prstGeom prst="rect">
            <a:avLst/>
          </a:prstGeom>
        </p:spPr>
      </p:pic>
      <p:sp>
        <p:nvSpPr>
          <p:cNvPr id="7" name="TextBox 6">
            <a:extLst>
              <a:ext uri="{FF2B5EF4-FFF2-40B4-BE49-F238E27FC236}">
                <a16:creationId xmlns:a16="http://schemas.microsoft.com/office/drawing/2014/main" id="{CB3057DA-E9D4-7A97-B6E6-A04DF3F95A42}"/>
              </a:ext>
            </a:extLst>
          </p:cNvPr>
          <p:cNvSpPr txBox="1"/>
          <p:nvPr/>
        </p:nvSpPr>
        <p:spPr>
          <a:xfrm>
            <a:off x="555194" y="885684"/>
            <a:ext cx="10663600" cy="3285515"/>
          </a:xfrm>
          <a:prstGeom prst="rect">
            <a:avLst/>
          </a:prstGeom>
          <a:noFill/>
        </p:spPr>
        <p:txBody>
          <a:bodyPr wrap="square" rtlCol="1">
            <a:spAutoFit/>
          </a:bodyPr>
          <a:lstStyle/>
          <a:p>
            <a:pPr marL="285750" indent="-285750">
              <a:lnSpc>
                <a:spcPct val="150000"/>
              </a:lnSpc>
              <a:buBlip>
                <a:blip r:embed="rId5"/>
              </a:buBlip>
            </a:pPr>
            <a:r>
              <a:rPr lang="en-US" sz="2000" dirty="0" err="1">
                <a:latin typeface="Yekan Bakh" panose="00000500000000000000" pitchFamily="2" charset="-78"/>
                <a:cs typeface="Yekan Bakh" panose="00000500000000000000" pitchFamily="2" charset="-78"/>
              </a:rPr>
              <a:t>LaBSE</a:t>
            </a:r>
            <a:r>
              <a:rPr lang="en-US" sz="2000" dirty="0">
                <a:latin typeface="Yekan Bakh" panose="00000500000000000000" pitchFamily="2" charset="-78"/>
                <a:cs typeface="Yekan Bakh" panose="00000500000000000000" pitchFamily="2" charset="-78"/>
              </a:rPr>
              <a:t> Embedder was used for Embedding Queries and Documents</a:t>
            </a:r>
          </a:p>
          <a:p>
            <a:pPr marL="285750" indent="-285750">
              <a:lnSpc>
                <a:spcPct val="150000"/>
              </a:lnSpc>
              <a:buBlip>
                <a:blip r:embed="rId5"/>
              </a:buBlip>
            </a:pPr>
            <a:r>
              <a:rPr lang="en-US" sz="2000" dirty="0">
                <a:latin typeface="Yekan Bakh" panose="00000500000000000000" pitchFamily="2" charset="-78"/>
                <a:cs typeface="Yekan Bakh" panose="00000500000000000000" pitchFamily="2" charset="-78"/>
              </a:rPr>
              <a:t>As Expected, Hybrid Retrieval Consistently had the best performance</a:t>
            </a:r>
          </a:p>
          <a:p>
            <a:pPr marL="285750" indent="-285750" algn="l">
              <a:lnSpc>
                <a:spcPct val="150000"/>
              </a:lnSpc>
              <a:buBlip>
                <a:blip r:embed="rId5"/>
              </a:buBlip>
            </a:pPr>
            <a:r>
              <a:rPr lang="en-US" sz="2000" dirty="0">
                <a:latin typeface="Yekan Bakh" panose="00000500000000000000" pitchFamily="2" charset="-78"/>
                <a:cs typeface="Yekan Bakh" panose="00000500000000000000" pitchFamily="2" charset="-78"/>
              </a:rPr>
              <a:t>Cosine Similarity was used for Semantic Retrieval</a:t>
            </a:r>
          </a:p>
          <a:p>
            <a:pPr marL="285750" indent="-285750" algn="l">
              <a:lnSpc>
                <a:spcPct val="150000"/>
              </a:lnSpc>
              <a:buBlip>
                <a:blip r:embed="rId5"/>
              </a:buBlip>
            </a:pPr>
            <a:r>
              <a:rPr lang="en-US" sz="2000" dirty="0">
                <a:latin typeface="Yekan Bakh" panose="00000500000000000000" pitchFamily="2" charset="-78"/>
                <a:cs typeface="Yekan Bakh" panose="00000500000000000000" pitchFamily="2" charset="-78"/>
              </a:rPr>
              <a:t>Overall Retrieval Performance was way weaker than English Retrieval</a:t>
            </a:r>
          </a:p>
          <a:p>
            <a:pPr marL="285750" indent="-285750" algn="l">
              <a:lnSpc>
                <a:spcPct val="150000"/>
              </a:lnSpc>
              <a:buBlip>
                <a:blip r:embed="rId5"/>
              </a:buBlip>
            </a:pPr>
            <a:endParaRPr lang="en-US" sz="2000" dirty="0">
              <a:latin typeface="Yekan Bakh" panose="00000500000000000000" pitchFamily="2" charset="-78"/>
              <a:cs typeface="Yekan Bakh" panose="00000500000000000000" pitchFamily="2" charset="-78"/>
            </a:endParaRPr>
          </a:p>
          <a:p>
            <a:pPr marL="285750" indent="-285750">
              <a:lnSpc>
                <a:spcPct val="150000"/>
              </a:lnSpc>
              <a:buBlip>
                <a:blip r:embed="rId5"/>
              </a:buBlip>
            </a:pPr>
            <a:endParaRPr lang="en-US" sz="2000" dirty="0">
              <a:latin typeface="Yekan Bakh" panose="00000500000000000000" pitchFamily="2" charset="-78"/>
              <a:cs typeface="Yekan Bakh" panose="00000500000000000000" pitchFamily="2" charset="-78"/>
            </a:endParaRPr>
          </a:p>
          <a:p>
            <a:pPr algn="l">
              <a:lnSpc>
                <a:spcPct val="150000"/>
              </a:lnSpc>
            </a:pPr>
            <a:endParaRPr lang="fa-IR" sz="2000" dirty="0">
              <a:latin typeface="Yekan Bakh" panose="00000500000000000000" pitchFamily="2" charset="-78"/>
              <a:cs typeface="Yekan Bakh" panose="00000500000000000000" pitchFamily="2" charset="-78"/>
            </a:endParaRPr>
          </a:p>
        </p:txBody>
      </p:sp>
      <p:sp>
        <p:nvSpPr>
          <p:cNvPr id="8" name="Slide Number Placeholder 3">
            <a:extLst>
              <a:ext uri="{FF2B5EF4-FFF2-40B4-BE49-F238E27FC236}">
                <a16:creationId xmlns:a16="http://schemas.microsoft.com/office/drawing/2014/main" id="{42F8058C-5273-0295-B176-C204635F8AC1}"/>
              </a:ext>
            </a:extLst>
          </p:cNvPr>
          <p:cNvSpPr txBox="1">
            <a:spLocks/>
          </p:cNvSpPr>
          <p:nvPr/>
        </p:nvSpPr>
        <p:spPr>
          <a:xfrm>
            <a:off x="11630797" y="6492875"/>
            <a:ext cx="2743200" cy="365125"/>
          </a:xfrm>
          <a:prstGeom prst="rect">
            <a:avLst/>
          </a:prstGeom>
        </p:spPr>
        <p:txBody>
          <a:bodyPr vert="horz" lIns="91440" tIns="45720" rIns="91440" bIns="45720" rtlCol="0" anchor="ctr"/>
          <a:lstStyle>
            <a:defPPr>
              <a:defRPr lang="fa-IR"/>
            </a:defPPr>
            <a:lvl1pPr marL="0" algn="l" defTabSz="914400" rtl="0" eaLnBrk="1" latinLnBrk="0" hangingPunct="1">
              <a:defRPr sz="1200" kern="1200">
                <a:solidFill>
                  <a:schemeClr val="tx1">
                    <a:tint val="75000"/>
                  </a:schemeClr>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sz="2000" b="1" dirty="0">
                <a:solidFill>
                  <a:schemeClr val="tx1"/>
                </a:solidFill>
                <a:latin typeface="Yekan Bakh" panose="00000500000000000000" pitchFamily="2" charset="-78"/>
                <a:cs typeface="Yekan Bakh" panose="00000500000000000000" pitchFamily="2" charset="-78"/>
              </a:rPr>
              <a:t>۸</a:t>
            </a:r>
          </a:p>
        </p:txBody>
      </p:sp>
    </p:spTree>
    <p:extLst>
      <p:ext uri="{BB962C8B-B14F-4D97-AF65-F5344CB8AC3E}">
        <p14:creationId xmlns:p14="http://schemas.microsoft.com/office/powerpoint/2010/main" val="2002365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3339</TotalTime>
  <Words>756</Words>
  <Application>Microsoft Office PowerPoint</Application>
  <PresentationFormat>Widescreen</PresentationFormat>
  <Paragraphs>114</Paragraphs>
  <Slides>14</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Yekan Bakh Light</vt:lpstr>
      <vt:lpstr>Calibri</vt:lpstr>
      <vt:lpstr>Yekan Bakh</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Vahid Rahimzadeh</dc:creator>
  <cp:lastModifiedBy>Vahid Rahimzadeh</cp:lastModifiedBy>
  <cp:revision>43</cp:revision>
  <dcterms:created xsi:type="dcterms:W3CDTF">2023-11-09T08:54:05Z</dcterms:created>
  <dcterms:modified xsi:type="dcterms:W3CDTF">2024-02-01T05:25:54Z</dcterms:modified>
</cp:coreProperties>
</file>

<file path=docProps/thumbnail.jpeg>
</file>